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sldIdLst>
    <p:sldId id="256" r:id="rId2"/>
    <p:sldId id="325" r:id="rId3"/>
    <p:sldId id="322" r:id="rId4"/>
    <p:sldId id="327" r:id="rId5"/>
    <p:sldId id="746" r:id="rId6"/>
    <p:sldId id="763" r:id="rId7"/>
    <p:sldId id="762" r:id="rId8"/>
    <p:sldId id="761" r:id="rId9"/>
    <p:sldId id="328" r:id="rId10"/>
    <p:sldId id="331" r:id="rId11"/>
    <p:sldId id="764" r:id="rId12"/>
    <p:sldId id="765" r:id="rId13"/>
    <p:sldId id="766" r:id="rId14"/>
    <p:sldId id="737" r:id="rId15"/>
    <p:sldId id="326" r:id="rId16"/>
    <p:sldId id="788" r:id="rId17"/>
    <p:sldId id="789" r:id="rId18"/>
    <p:sldId id="790" r:id="rId19"/>
    <p:sldId id="787" r:id="rId20"/>
    <p:sldId id="791" r:id="rId21"/>
    <p:sldId id="792" r:id="rId22"/>
    <p:sldId id="793" r:id="rId23"/>
    <p:sldId id="794" r:id="rId24"/>
    <p:sldId id="795" r:id="rId25"/>
    <p:sldId id="744" r:id="rId26"/>
    <p:sldId id="286" r:id="rId27"/>
    <p:sldId id="303" r:id="rId28"/>
    <p:sldId id="332" r:id="rId29"/>
    <p:sldId id="771" r:id="rId30"/>
    <p:sldId id="772" r:id="rId31"/>
    <p:sldId id="773" r:id="rId32"/>
    <p:sldId id="304" r:id="rId33"/>
    <p:sldId id="300" r:id="rId34"/>
    <p:sldId id="291" r:id="rId35"/>
    <p:sldId id="289" r:id="rId36"/>
    <p:sldId id="308" r:id="rId37"/>
    <p:sldId id="774" r:id="rId38"/>
    <p:sldId id="298" r:id="rId39"/>
    <p:sldId id="775" r:id="rId40"/>
    <p:sldId id="776" r:id="rId41"/>
    <p:sldId id="305" r:id="rId42"/>
    <p:sldId id="777" r:id="rId43"/>
    <p:sldId id="778" r:id="rId44"/>
    <p:sldId id="323" r:id="rId45"/>
    <p:sldId id="748" r:id="rId46"/>
    <p:sldId id="722" r:id="rId47"/>
    <p:sldId id="749" r:id="rId48"/>
    <p:sldId id="750" r:id="rId49"/>
    <p:sldId id="751" r:id="rId50"/>
    <p:sldId id="752" r:id="rId51"/>
    <p:sldId id="753" r:id="rId52"/>
    <p:sldId id="745" r:id="rId53"/>
    <p:sldId id="754" r:id="rId54"/>
    <p:sldId id="755" r:id="rId55"/>
    <p:sldId id="756" r:id="rId56"/>
    <p:sldId id="757" r:id="rId57"/>
    <p:sldId id="758" r:id="rId58"/>
    <p:sldId id="759" r:id="rId59"/>
    <p:sldId id="278" r:id="rId60"/>
    <p:sldId id="760" r:id="rId61"/>
    <p:sldId id="307" r:id="rId62"/>
    <p:sldId id="306" r:id="rId63"/>
    <p:sldId id="309" r:id="rId64"/>
    <p:sldId id="779" r:id="rId65"/>
    <p:sldId id="299" r:id="rId66"/>
    <p:sldId id="312" r:id="rId67"/>
    <p:sldId id="292" r:id="rId68"/>
    <p:sldId id="780" r:id="rId69"/>
    <p:sldId id="285" r:id="rId70"/>
    <p:sldId id="311" r:id="rId71"/>
    <p:sldId id="287" r:id="rId72"/>
    <p:sldId id="781" r:id="rId73"/>
    <p:sldId id="782" r:id="rId74"/>
    <p:sldId id="293" r:id="rId75"/>
    <p:sldId id="295" r:id="rId76"/>
    <p:sldId id="301" r:id="rId77"/>
    <p:sldId id="288" r:id="rId78"/>
    <p:sldId id="296" r:id="rId79"/>
    <p:sldId id="783" r:id="rId80"/>
    <p:sldId id="314" r:id="rId81"/>
    <p:sldId id="310" r:id="rId82"/>
    <p:sldId id="313" r:id="rId83"/>
    <p:sldId id="316" r:id="rId84"/>
    <p:sldId id="315" r:id="rId85"/>
    <p:sldId id="784" r:id="rId86"/>
    <p:sldId id="785" r:id="rId87"/>
    <p:sldId id="786" r:id="rId88"/>
    <p:sldId id="257" r:id="rId89"/>
    <p:sldId id="317" r:id="rId90"/>
    <p:sldId id="318" r:id="rId91"/>
    <p:sldId id="319" r:id="rId92"/>
    <p:sldId id="320" r:id="rId93"/>
    <p:sldId id="268" r:id="rId94"/>
    <p:sldId id="269" r:id="rId95"/>
    <p:sldId id="709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76"/>
    <p:restoredTop sz="95659"/>
  </p:normalViewPr>
  <p:slideViewPr>
    <p:cSldViewPr snapToGrid="0" snapToObjects="1">
      <p:cViewPr>
        <p:scale>
          <a:sx n="127" d="100"/>
          <a:sy n="127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7/7/21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54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354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437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62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03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517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15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671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765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759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103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46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470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180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17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42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466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201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1397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3075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00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3770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156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2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C504-1418-0448-97EA-51808EA8E1C3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E5DA-4871-F44D-BA1A-972EDD2A6015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99DB-FA3F-EA4E-B3AB-95651F198D80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4B026-1F9F-2C40-9314-FC352144BA8C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E1C6-44E5-1F41-A376-E3763A00A7C7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B9DDD-08ED-B549-930A-131213455280}" type="datetime1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106C-9AAC-0243-B907-BA410407AFB3}" type="datetime1">
              <a:rPr lang="en-US" smtClean="0"/>
              <a:t>7/7/21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E027B-6900-1B40-8CA3-0E89D89B6341}" type="datetime1">
              <a:rPr lang="en-US" smtClean="0"/>
              <a:t>7/7/21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5F43E-A829-BE4F-A203-A264431DDE99}" type="datetime1">
              <a:rPr lang="en-US" smtClean="0"/>
              <a:t>7/7/21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5F26-3EEF-C94E-94A7-1C8D33FC5DE4}" type="datetime1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A150-AC00-1B44-8422-ACF1A99BCDEA}" type="datetime1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E8852-EE1C-8D4F-A13E-193D2664375A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5C87C-324A-FB4B-91C7-0917BE471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11" Type="http://schemas.openxmlformats.org/officeDocument/2006/relationships/image" Target="../media/image34.png"/><Relationship Id="rId5" Type="http://schemas.openxmlformats.org/officeDocument/2006/relationships/image" Target="../media/image281.png"/><Relationship Id="rId10" Type="http://schemas.openxmlformats.org/officeDocument/2006/relationships/image" Target="../media/image331.png"/><Relationship Id="rId4" Type="http://schemas.openxmlformats.org/officeDocument/2006/relationships/image" Target="../media/image270.png"/><Relationship Id="rId9" Type="http://schemas.openxmlformats.org/officeDocument/2006/relationships/image" Target="../media/image32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4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34.png"/><Relationship Id="rId10" Type="http://schemas.openxmlformats.org/officeDocument/2006/relationships/image" Target="../media/image331.png"/><Relationship Id="rId9" Type="http://schemas.openxmlformats.org/officeDocument/2006/relationships/image" Target="../media/image3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4" Type="http://schemas.openxmlformats.org/officeDocument/2006/relationships/image" Target="../media/image2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Electronics of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Notes on David Rutledge’s book</a:t>
            </a:r>
          </a:p>
          <a:p>
            <a:endParaRPr lang="en-US" dirty="0"/>
          </a:p>
          <a:p>
            <a:endParaRPr lang="en-US" dirty="0"/>
          </a:p>
          <a:p>
            <a:pPr algn="r"/>
            <a:r>
              <a:rPr lang="en-US" dirty="0"/>
              <a:t>John </a:t>
            </a:r>
            <a:r>
              <a:rPr lang="en-US" dirty="0" err="1"/>
              <a:t>Manferdelli</a:t>
            </a:r>
            <a:endParaRPr lang="en-US" dirty="0"/>
          </a:p>
          <a:p>
            <a:pPr algn="r"/>
            <a:r>
              <a:rPr lang="en-US" dirty="0" err="1"/>
              <a:t>johnmanferdelli@hotmail.com</a:t>
            </a:r>
            <a:endParaRPr lang="en-US" dirty="0"/>
          </a:p>
          <a:p>
            <a:pPr algn="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6D9BD-12BB-8147-837E-591938B8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with Kirchhoff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  <a:blipFill>
                <a:blip r:embed="rId2"/>
                <a:stretch>
                  <a:fillRect l="-515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037420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620" y="965741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620" y="965741"/>
                <a:ext cx="9675964" cy="5191125"/>
              </a:xfrm>
              <a:blipFill>
                <a:blip r:embed="rId2"/>
                <a:stretch>
                  <a:fillRect l="-394" r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796120" y="1015932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620" y="1386672"/>
                <a:ext cx="9849503" cy="4770194"/>
              </a:xfrm>
              <a:blipFill>
                <a:blip r:embed="rId2"/>
                <a:stretch>
                  <a:fillRect l="-515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037420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Thevenin and Norton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6" y="1297179"/>
            <a:ext cx="11345333" cy="524494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Thevenin: Any combination of linear sources and passive elements terminating in two terminals is equivalent to a pure voltage source in series with an impedance</a:t>
            </a: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marL="0" indent="0" algn="l">
              <a:buNone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Norton: Any combination of linear sources and passive elements terminating in two terminals is equivalent to a pure current source in parallel with an conductance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marL="0" indent="0" algn="l">
              <a:buNone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Similar theorems for two terminal input and output devices (with transfer function)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A12C32-514D-6547-8BB2-3089D8AB1A8A}"/>
              </a:ext>
            </a:extLst>
          </p:cNvPr>
          <p:cNvGrpSpPr/>
          <p:nvPr/>
        </p:nvGrpSpPr>
        <p:grpSpPr>
          <a:xfrm>
            <a:off x="1336853" y="1947341"/>
            <a:ext cx="3151449" cy="1405995"/>
            <a:chOff x="1336853" y="1947341"/>
            <a:chExt cx="3151449" cy="1405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3044308" y="1746780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45567" y="2150529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1" y="2167466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4" y="3321748"/>
              <a:ext cx="22013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759197" y="2201333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72860" y="215790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536B0-E920-1F49-9B55-C3C06E806598}"/>
                </a:ext>
              </a:extLst>
            </p:cNvPr>
            <p:cNvSpPr/>
            <p:nvPr/>
          </p:nvSpPr>
          <p:spPr>
            <a:xfrm>
              <a:off x="4338997" y="325614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958606" y="2028663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Z</a:t>
              </a:r>
              <a:r>
                <a:rPr lang="en-US" baseline="-25000"/>
                <a:t>Th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336853" y="250570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99F366-5842-C74F-851A-3A0FCD0533A0}"/>
              </a:ext>
            </a:extLst>
          </p:cNvPr>
          <p:cNvGrpSpPr/>
          <p:nvPr/>
        </p:nvGrpSpPr>
        <p:grpSpPr>
          <a:xfrm>
            <a:off x="1252224" y="4424547"/>
            <a:ext cx="3066749" cy="1231717"/>
            <a:chOff x="1252224" y="4424547"/>
            <a:chExt cx="3066749" cy="123171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18313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203531" y="442454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59073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en-US" baseline="-25000"/>
                <a:t>Th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</p:spPr>
            <p:txBody>
              <a:bodyPr/>
              <a:lstStyle/>
              <a:p>
                <a:r>
                  <a:rPr lang="en-US" sz="2400" dirty="0"/>
                  <a:t>We can use lookback resistance to calculate the Thevenin equivalent resistance and ideal source.</a:t>
                </a:r>
              </a:p>
              <a:p>
                <a:r>
                  <a:rPr lang="en-US" sz="2400" dirty="0"/>
                  <a:t>To find the lookback resistance, short the source and apply the usual laws.</a:t>
                </a:r>
              </a:p>
              <a:p>
                <a:pPr lvl="1"/>
                <a:r>
                  <a:rPr lang="en-US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sz="24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form a voltage divider.</a:t>
                </a:r>
              </a:p>
              <a:p>
                <a:pPr lvl="1"/>
                <a:r>
                  <a:rPr lang="en-US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94" y="1570131"/>
                <a:ext cx="8074687" cy="4351338"/>
              </a:xfrm>
              <a:blipFill>
                <a:blip r:embed="rId2"/>
                <a:stretch>
                  <a:fillRect l="-942" t="-1744" r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556145" y="1284425"/>
            <a:ext cx="2173495" cy="1328182"/>
            <a:chOff x="8625413" y="1534924"/>
            <a:chExt cx="2173495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68" y="2670423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9" y="1905310"/>
              <a:ext cx="159740" cy="189608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9488554" y="3931339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403546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34619" y="3785276"/>
              <a:ext cx="159740" cy="189608"/>
              <a:chOff x="1344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10181878" y="2931965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8108517" cy="4773641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For (B) and (C), find the Thevenin and Norton parameters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8108517" cy="4773641"/>
              </a:xfrm>
              <a:blipFill>
                <a:blip r:embed="rId2"/>
                <a:stretch>
                  <a:fillRect l="-781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2903610-5FC8-1040-A940-73234483290C}"/>
              </a:ext>
            </a:extLst>
          </p:cNvPr>
          <p:cNvGrpSpPr/>
          <p:nvPr/>
        </p:nvGrpSpPr>
        <p:grpSpPr>
          <a:xfrm>
            <a:off x="10016667" y="427015"/>
            <a:ext cx="1696759" cy="1539196"/>
            <a:chOff x="9319146" y="470082"/>
            <a:chExt cx="1696759" cy="1539196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85381" y="47008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7719" y="1007016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0868" y="1094878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9319146" y="1280359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58189" y="475341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9938539" y="479965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9938539" y="1992361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9401776" y="61839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0636742" y="613136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362472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563109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4272" y="1165174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46951" y="2968404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2: 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Not important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42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462587" cy="4351338"/>
              </a:xfrm>
            </p:spPr>
            <p:txBody>
              <a:bodyPr/>
              <a:lstStyle/>
              <a:p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</a:t>
                </a:r>
              </a:p>
              <a:p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462587" cy="4351338"/>
              </a:xfrm>
              <a:blipFill>
                <a:blip r:embed="rId2"/>
                <a:stretch>
                  <a:fillRect l="-850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943B8FE-0A75-7C43-8A0C-1C334EF2B72E}"/>
              </a:ext>
            </a:extLst>
          </p:cNvPr>
          <p:cNvGrpSpPr/>
          <p:nvPr/>
        </p:nvGrpSpPr>
        <p:grpSpPr>
          <a:xfrm>
            <a:off x="9439473" y="1500632"/>
            <a:ext cx="2061791" cy="1455920"/>
            <a:chOff x="9715245" y="4332088"/>
            <a:chExt cx="2061791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715245" y="520329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139787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920566" y="4342428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7178" y="5205837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55510" y="4705560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97118" y="4947028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408644" y="4332088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72250" y="4447099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626" y="4724347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69" y="1622943"/>
            <a:ext cx="7540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8425444" y="3798612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55074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175" y="1312544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/>
                  <a:t>Kirkoff 1: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/>
                  <a:t>Kirkoff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:r>
                  <a:rPr lang="en-US" sz="2000" b="0" dirty="0"/>
                  <a:t>V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175" y="1312544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222250"/>
              </p:ext>
            </p:extLst>
          </p:nvPr>
        </p:nvGraphicFramePr>
        <p:xfrm>
          <a:off x="1408877" y="4365954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7207"/>
              </p:ext>
            </p:extLst>
          </p:nvPr>
        </p:nvGraphicFramePr>
        <p:xfrm>
          <a:off x="6679538" y="4515733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7837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20D5B49-BC71-D046-A773-46C829EA9144}"/>
              </a:ext>
            </a:extLst>
          </p:cNvPr>
          <p:cNvGrpSpPr/>
          <p:nvPr/>
        </p:nvGrpSpPr>
        <p:grpSpPr>
          <a:xfrm>
            <a:off x="9618436" y="2017583"/>
            <a:ext cx="2377547" cy="1109206"/>
            <a:chOff x="8387947" y="2068004"/>
            <a:chExt cx="2377547" cy="11092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8387947" y="2615529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>
              <a:off x="8691167" y="3071721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0319" y="2985186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172CAAD-4972-FD44-A2A4-AFA1909389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4136" y="2977103"/>
              <a:ext cx="192024" cy="192024"/>
              <a:chOff x="1344" y="2064"/>
              <a:chExt cx="192" cy="192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724B1B2-1513-6E47-9BB9-9B19892F29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8414239-D3EA-2B49-9917-4AD4782929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9722261" y="251954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3384" y="242638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5A3DA79-605D-6340-919B-A374CD1DD7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7446" y="2429038"/>
              <a:ext cx="192024" cy="192024"/>
              <a:chOff x="1344" y="2064"/>
              <a:chExt cx="192" cy="192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4B1FDE5-3A4A-C248-BC3D-2395621007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1A4D258-F358-9744-AE61-A7366BE6BF9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8691167" y="2524043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0386331" y="259813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1189" y="225791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9172388" y="206800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 </a:t>
              </a:r>
              <a:r>
                <a:rPr lang="en-US" sz="1600" dirty="0" err="1"/>
                <a:t>mH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7: Parallel to Series conversion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8: Series resonance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2341EE-8C65-5B4F-BFA9-F1A2F2BC0850}"/>
              </a:ext>
            </a:extLst>
          </p:cNvPr>
          <p:cNvGrpSpPr/>
          <p:nvPr/>
        </p:nvGrpSpPr>
        <p:grpSpPr>
          <a:xfrm>
            <a:off x="2881792" y="1228430"/>
            <a:ext cx="1982068" cy="828523"/>
            <a:chOff x="2881792" y="1228430"/>
            <a:chExt cx="1982068" cy="828523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244917" y="1520667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124019" y="152355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2881792" y="18641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2394" y="172091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E8E1A9E-C7BE-ED48-9094-BF3BFDDA6933}"/>
                </a:ext>
              </a:extLst>
            </p:cNvPr>
            <p:cNvCxnSpPr>
              <a:cxnSpLocks/>
            </p:cNvCxnSpPr>
            <p:nvPr/>
          </p:nvCxnSpPr>
          <p:spPr>
            <a:xfrm>
              <a:off x="3545805" y="190166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4186180" y="1228430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15uH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4673803" y="18588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3147129" y="1362134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9: Parallel resonance</a:t>
            </a:r>
            <a:endParaRPr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143265" y="1626643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265" y="1626643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10345" b="-3103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0A5A6B-187C-3348-A7DD-263A075D3C88}"/>
              </a:ext>
            </a:extLst>
          </p:cNvPr>
          <p:cNvGrpSpPr/>
          <p:nvPr/>
        </p:nvGrpSpPr>
        <p:grpSpPr>
          <a:xfrm>
            <a:off x="8816743" y="1664101"/>
            <a:ext cx="2316584" cy="1764899"/>
            <a:chOff x="1933623" y="2414561"/>
            <a:chExt cx="2316584" cy="1764899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2343" y="3069439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244" y="3070232"/>
              <a:ext cx="14630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0944" y="306219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0944" y="3745919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3546" y="3798460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2947800" y="3291008"/>
              <a:ext cx="6673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1933623" y="30218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2141101" y="2414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165954" y="2693848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2698560" y="30254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4158767" y="30289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3693873" y="30325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3863976" y="3233273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Direct conversion and </a:t>
            </a:r>
            <a:r>
              <a:rPr lang="en-US" dirty="0" err="1"/>
              <a:t>superhet</a:t>
            </a:r>
            <a:r>
              <a:rPr lang="en-US" dirty="0"/>
              <a:t> receivers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</p:spPr>
            <p:txBody>
              <a:bodyPr/>
              <a:lstStyle/>
              <a:p>
                <a:r>
                  <a:rPr lang="en-US" sz="2000" dirty="0"/>
                  <a:t>Image frequency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en-US" sz="2000" dirty="0"/>
                  <a:t>Superheterodyne designs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𝑉𝐹𝑂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𝐹𝑂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51693" cy="4351338"/>
              </a:xfrm>
              <a:blipFill>
                <a:blip r:embed="rId2"/>
                <a:stretch>
                  <a:fillRect l="-940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9BB4D6-5376-1A4C-AB66-6DC389DD5154}"/>
              </a:ext>
            </a:extLst>
          </p:cNvPr>
          <p:cNvGrpSpPr/>
          <p:nvPr/>
        </p:nvGrpSpPr>
        <p:grpSpPr>
          <a:xfrm>
            <a:off x="7862651" y="1741469"/>
            <a:ext cx="2827273" cy="4247370"/>
            <a:chOff x="7862651" y="1741469"/>
            <a:chExt cx="2827273" cy="424737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D9438CD-11E8-8342-B69E-40AA624B3EDD}"/>
                </a:ext>
              </a:extLst>
            </p:cNvPr>
            <p:cNvSpPr txBox="1"/>
            <p:nvPr/>
          </p:nvSpPr>
          <p:spPr>
            <a:xfrm>
              <a:off x="9750432" y="3996970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" name="Group 864">
              <a:extLst>
                <a:ext uri="{FF2B5EF4-FFF2-40B4-BE49-F238E27FC236}">
                  <a16:creationId xmlns:a16="http://schemas.microsoft.com/office/drawing/2014/main" id="{429F6B8A-3E9E-984D-AF51-53568C25849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22616" y="4184113"/>
              <a:ext cx="756736" cy="558800"/>
              <a:chOff x="1843" y="1698"/>
              <a:chExt cx="576" cy="462"/>
            </a:xfrm>
          </p:grpSpPr>
          <p:grpSp>
            <p:nvGrpSpPr>
              <p:cNvPr id="106" name="Group 60">
                <a:extLst>
                  <a:ext uri="{FF2B5EF4-FFF2-40B4-BE49-F238E27FC236}">
                    <a16:creationId xmlns:a16="http://schemas.microsoft.com/office/drawing/2014/main" id="{9616C590-012C-384F-8FD3-822E09BAE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08" name="Line 55">
                  <a:extLst>
                    <a:ext uri="{FF2B5EF4-FFF2-40B4-BE49-F238E27FC236}">
                      <a16:creationId xmlns:a16="http://schemas.microsoft.com/office/drawing/2014/main" id="{AFEA0063-20AB-4D43-A0FE-64A49FB81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AutoShape 56">
                  <a:extLst>
                    <a:ext uri="{FF2B5EF4-FFF2-40B4-BE49-F238E27FC236}">
                      <a16:creationId xmlns:a16="http://schemas.microsoft.com/office/drawing/2014/main" id="{8119C49B-3561-474C-A4DB-8E515C159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07" name="Freeform 863">
                <a:extLst>
                  <a:ext uri="{FF2B5EF4-FFF2-40B4-BE49-F238E27FC236}">
                    <a16:creationId xmlns:a16="http://schemas.microsoft.com/office/drawing/2014/main" id="{CAC8C8B6-5FA2-E543-9A46-41F391624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/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473012-1761-E145-9EF0-3C5940E3D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2000" y="2872691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222">
              <a:extLst>
                <a:ext uri="{FF2B5EF4-FFF2-40B4-BE49-F238E27FC236}">
                  <a16:creationId xmlns:a16="http://schemas.microsoft.com/office/drawing/2014/main" id="{8B35ABB7-5AFE-A446-83AF-2F7A899E1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38702" y="5228899"/>
              <a:ext cx="266095" cy="351157"/>
              <a:chOff x="4272" y="3072"/>
              <a:chExt cx="192" cy="240"/>
            </a:xfrm>
          </p:grpSpPr>
          <p:sp>
            <p:nvSpPr>
              <p:cNvPr id="100" name="Line 99">
                <a:extLst>
                  <a:ext uri="{FF2B5EF4-FFF2-40B4-BE49-F238E27FC236}">
                    <a16:creationId xmlns:a16="http://schemas.microsoft.com/office/drawing/2014/main" id="{433EC6F6-30E5-F14C-BABE-8413243C3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100">
                <a:extLst>
                  <a:ext uri="{FF2B5EF4-FFF2-40B4-BE49-F238E27FC236}">
                    <a16:creationId xmlns:a16="http://schemas.microsoft.com/office/drawing/2014/main" id="{FA6C40BE-1EEA-6F44-9FA6-4A072DFD93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101">
                <a:extLst>
                  <a:ext uri="{FF2B5EF4-FFF2-40B4-BE49-F238E27FC236}">
                    <a16:creationId xmlns:a16="http://schemas.microsoft.com/office/drawing/2014/main" id="{DE249E73-A7E2-144C-8960-FFC9D62AE0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Line 102">
                <a:extLst>
                  <a:ext uri="{FF2B5EF4-FFF2-40B4-BE49-F238E27FC236}">
                    <a16:creationId xmlns:a16="http://schemas.microsoft.com/office/drawing/2014/main" id="{EC41ADF5-EA50-2C45-A1C9-2FB3952F04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103">
                <a:extLst>
                  <a:ext uri="{FF2B5EF4-FFF2-40B4-BE49-F238E27FC236}">
                    <a16:creationId xmlns:a16="http://schemas.microsoft.com/office/drawing/2014/main" id="{5CCD9E3A-1700-014D-98F7-F5B8FAF0B2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104">
                <a:extLst>
                  <a:ext uri="{FF2B5EF4-FFF2-40B4-BE49-F238E27FC236}">
                    <a16:creationId xmlns:a16="http://schemas.microsoft.com/office/drawing/2014/main" id="{71888BF7-D051-EF4B-9AB1-AFB798D38F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Freeform 132">
              <a:extLst>
                <a:ext uri="{FF2B5EF4-FFF2-40B4-BE49-F238E27FC236}">
                  <a16:creationId xmlns:a16="http://schemas.microsoft.com/office/drawing/2014/main" id="{58B08396-7D93-DF4D-AD0F-BABBD200B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210" y="4686966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333">
              <a:extLst>
                <a:ext uri="{FF2B5EF4-FFF2-40B4-BE49-F238E27FC236}">
                  <a16:creationId xmlns:a16="http://schemas.microsoft.com/office/drawing/2014/main" id="{12633B30-B0D0-EA43-97C1-CB4A3EAC2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6447" y="1741469"/>
              <a:ext cx="611801" cy="542215"/>
              <a:chOff x="3341" y="1296"/>
              <a:chExt cx="230" cy="230"/>
            </a:xfrm>
          </p:grpSpPr>
          <p:grpSp>
            <p:nvGrpSpPr>
              <p:cNvPr id="96" name="Group 237">
                <a:extLst>
                  <a:ext uri="{FF2B5EF4-FFF2-40B4-BE49-F238E27FC236}">
                    <a16:creationId xmlns:a16="http://schemas.microsoft.com/office/drawing/2014/main" id="{E9B50C4B-96A2-1D41-90A3-A6176F482F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98" name="Freeform 238">
                  <a:extLst>
                    <a:ext uri="{FF2B5EF4-FFF2-40B4-BE49-F238E27FC236}">
                      <a16:creationId xmlns:a16="http://schemas.microsoft.com/office/drawing/2014/main" id="{9E000720-3C6F-654A-A454-9966A6436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Line 239">
                  <a:extLst>
                    <a:ext uri="{FF2B5EF4-FFF2-40B4-BE49-F238E27FC236}">
                      <a16:creationId xmlns:a16="http://schemas.microsoft.com/office/drawing/2014/main" id="{EC619068-210D-4A4E-A426-66C5FD38EA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7" name="Freeform 332">
                <a:extLst>
                  <a:ext uri="{FF2B5EF4-FFF2-40B4-BE49-F238E27FC236}">
                    <a16:creationId xmlns:a16="http://schemas.microsoft.com/office/drawing/2014/main" id="{187E8794-69D7-0442-BB58-6F5586DC7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171663-28BF-2344-995A-360623E89B1D}"/>
                </a:ext>
              </a:extLst>
            </p:cNvPr>
            <p:cNvCxnSpPr>
              <a:cxnSpLocks/>
            </p:cNvCxnSpPr>
            <p:nvPr/>
          </p:nvCxnSpPr>
          <p:spPr>
            <a:xfrm>
              <a:off x="9558434" y="5217493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FB15C1-EC50-2643-BF88-C3F473D5C32E}"/>
                </a:ext>
              </a:extLst>
            </p:cNvPr>
            <p:cNvSpPr/>
            <p:nvPr/>
          </p:nvSpPr>
          <p:spPr>
            <a:xfrm>
              <a:off x="8755462" y="2297053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A14AD3-6A63-D44D-BE75-EFC293267060}"/>
                </a:ext>
              </a:extLst>
            </p:cNvPr>
            <p:cNvSpPr txBox="1"/>
            <p:nvPr/>
          </p:nvSpPr>
          <p:spPr>
            <a:xfrm>
              <a:off x="8746379" y="2230904"/>
              <a:ext cx="878114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Filter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E36BBF-4256-7441-81FC-3BD5A7B2CDF1}"/>
                </a:ext>
              </a:extLst>
            </p:cNvPr>
            <p:cNvCxnSpPr>
              <a:cxnSpLocks/>
            </p:cNvCxnSpPr>
            <p:nvPr/>
          </p:nvCxnSpPr>
          <p:spPr>
            <a:xfrm>
              <a:off x="8321545" y="3265735"/>
              <a:ext cx="64898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2627A1C-BFDB-7C42-BAFC-991975E3F51A}"/>
                </a:ext>
              </a:extLst>
            </p:cNvPr>
            <p:cNvCxnSpPr>
              <a:cxnSpLocks/>
            </p:cNvCxnSpPr>
            <p:nvPr/>
          </p:nvCxnSpPr>
          <p:spPr>
            <a:xfrm>
              <a:off x="9192246" y="2767817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5902C48-B10B-8045-AD34-780663E3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2842" y="3566866"/>
              <a:ext cx="0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A630127-2971-494B-98D9-D8082730430D}"/>
                </a:ext>
              </a:extLst>
            </p:cNvPr>
            <p:cNvCxnSpPr>
              <a:cxnSpLocks/>
            </p:cNvCxnSpPr>
            <p:nvPr/>
          </p:nvCxnSpPr>
          <p:spPr>
            <a:xfrm>
              <a:off x="9199321" y="4677232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A749DB-4FDF-D84D-932C-5431C89BA6CA}"/>
                </a:ext>
              </a:extLst>
            </p:cNvPr>
            <p:cNvCxnSpPr>
              <a:cxnSpLocks/>
            </p:cNvCxnSpPr>
            <p:nvPr/>
          </p:nvCxnSpPr>
          <p:spPr>
            <a:xfrm>
              <a:off x="9190880" y="5006713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0B054B3-5BCC-AD49-AE5C-1C3B65B15FAA}"/>
                </a:ext>
              </a:extLst>
            </p:cNvPr>
            <p:cNvGrpSpPr/>
            <p:nvPr/>
          </p:nvGrpSpPr>
          <p:grpSpPr>
            <a:xfrm>
              <a:off x="7862654" y="3035190"/>
              <a:ext cx="478971" cy="478668"/>
              <a:chOff x="7097485" y="3689251"/>
              <a:chExt cx="548640" cy="519348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88213FC-825F-004F-BBAB-D3CFFF972F33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B31B243-1FC7-A84A-9386-0BC59FE42945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57972B-B071-DA44-BA69-F6A5A9B3D756}"/>
                </a:ext>
              </a:extLst>
            </p:cNvPr>
            <p:cNvSpPr txBox="1"/>
            <p:nvPr/>
          </p:nvSpPr>
          <p:spPr>
            <a:xfrm>
              <a:off x="7862651" y="3542960"/>
              <a:ext cx="70942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LO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B4017C6-FFFA-F54C-8722-DF29E860A33D}"/>
                </a:ext>
              </a:extLst>
            </p:cNvPr>
            <p:cNvSpPr txBox="1"/>
            <p:nvPr/>
          </p:nvSpPr>
          <p:spPr>
            <a:xfrm>
              <a:off x="9661026" y="309877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97269AB-9DBE-6E4C-BA2A-EB05025E37CD}"/>
                </a:ext>
              </a:extLst>
            </p:cNvPr>
            <p:cNvSpPr txBox="1"/>
            <p:nvPr/>
          </p:nvSpPr>
          <p:spPr>
            <a:xfrm>
              <a:off x="8362288" y="5650287"/>
              <a:ext cx="15659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Direct conversion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984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8" y="169615"/>
            <a:ext cx="251177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40A</a:t>
            </a:r>
            <a:endParaRPr sz="4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8D5C9A-AF4C-574A-82C2-15BA7B54CE24}"/>
              </a:ext>
            </a:extLst>
          </p:cNvPr>
          <p:cNvGrpSpPr/>
          <p:nvPr/>
        </p:nvGrpSpPr>
        <p:grpSpPr>
          <a:xfrm>
            <a:off x="4497643" y="525039"/>
            <a:ext cx="7204578" cy="5807921"/>
            <a:chOff x="2215762" y="213051"/>
            <a:chExt cx="8252521" cy="6301509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672875" y="4983087"/>
              <a:ext cx="821047" cy="64008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7335847" y="1429831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5847" y="1429831"/>
                  <a:ext cx="1471961" cy="830995"/>
                </a:xfrm>
                <a:prstGeom prst="rect">
                  <a:avLst/>
                </a:prstGeom>
                <a:blipFill>
                  <a:blip r:embed="rId3"/>
                  <a:stretch>
                    <a:fillRect b="-22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5593080" y="805271"/>
              <a:ext cx="1009702" cy="52320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55694" y="6133560"/>
              <a:ext cx="304800" cy="381000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8730" y="5545570"/>
              <a:ext cx="368300" cy="914400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30876" y="213051"/>
              <a:ext cx="700791" cy="58829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5616662" y="780283"/>
              <a:ext cx="101542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5020522" y="2812137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37097" y="1311261"/>
              <a:ext cx="821047" cy="64008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28265" y="3090491"/>
              <a:ext cx="821047" cy="64008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25669" y="2152922"/>
              <a:ext cx="821047" cy="64008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8492841" y="6121185"/>
              <a:ext cx="3297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3499489" y="6059906"/>
              <a:ext cx="34012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2150" y="1832818"/>
              <a:ext cx="0" cy="8521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7568904" y="805272"/>
              <a:ext cx="1000631" cy="4889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7512461" y="755305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20" y="1023240"/>
              <a:ext cx="1445461" cy="34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6598920" y="1026694"/>
              <a:ext cx="9647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19" y="1014552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6081270" y="1832818"/>
              <a:ext cx="1733984" cy="234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8069220" y="1294240"/>
              <a:ext cx="4510" cy="31977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7349202" y="3154333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202" y="3154333"/>
                  <a:ext cx="1471961" cy="830995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7543847" y="254059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7543848" y="2526273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18" y="3569829"/>
              <a:ext cx="52457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7603647" y="425557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7603647" y="4303068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8071824" y="2092472"/>
              <a:ext cx="11574" cy="4481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  <a:endCxn id="203" idx="0"/>
            </p:cNvCxnSpPr>
            <p:nvPr/>
          </p:nvCxnSpPr>
          <p:spPr>
            <a:xfrm>
              <a:off x="8083398" y="3806586"/>
              <a:ext cx="0" cy="4754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8046767" y="2909926"/>
              <a:ext cx="0" cy="43801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3669548" y="4017830"/>
              <a:ext cx="1167699" cy="48667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3586412" y="4028016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8084443" y="4610843"/>
              <a:ext cx="0" cy="386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8081493" y="5535009"/>
              <a:ext cx="1906" cy="3574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6473359" y="4899525"/>
              <a:ext cx="1070487" cy="49144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6455392" y="4844750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8071825" y="5892491"/>
              <a:ext cx="74755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6958313" y="4455986"/>
              <a:ext cx="645335" cy="96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8865431" y="3330353"/>
              <a:ext cx="548640" cy="51934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3398389" y="4689708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89" y="4689708"/>
                  <a:ext cx="1471961" cy="830995"/>
                </a:xfrm>
                <a:prstGeom prst="rect">
                  <a:avLst/>
                </a:prstGeom>
                <a:blipFill>
                  <a:blip r:embed="rId5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19" y="1846673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8654" y="2807002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5714" y="3626026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587" y="451268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3829517" y="5758807"/>
              <a:ext cx="548640" cy="51934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2462934" y="586380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2444966" y="5868407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7002" y="5362690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5807830" y="2716930"/>
              <a:ext cx="548640" cy="51934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6078152" y="3282798"/>
              <a:ext cx="0" cy="1854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2288" y="5132823"/>
              <a:ext cx="173371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48263" y="5880281"/>
              <a:ext cx="1128397" cy="1430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262" y="5362691"/>
              <a:ext cx="0" cy="54961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286" y="4455985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2831045" y="1278243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9655664" y="3250925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4462385" y="5774152"/>
              <a:ext cx="173371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2776816" y="2404349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2749354" y="3188629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8606187" y="1675127"/>
              <a:ext cx="107614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6862985" y="3120406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2215762" y="4778959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8908075" y="4892604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6719204" y="540192"/>
              <a:ext cx="101542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4184064" y="442252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4323741" y="1928565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3023097" y="2888757"/>
              <a:ext cx="967580" cy="3673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3290626" y="3609282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4414680" y="4503776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6974383" y="1937634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7029746" y="3670232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96064" y="6518596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Transmission Lines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278053" y="682984"/>
                <a:ext cx="4520905" cy="59905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:endParaRPr lang="en-US" dirty="0">
                  <a:solidFill>
                    <a:srgbClr val="000000"/>
                  </a:solidFill>
                  <a:latin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for forward wave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for reverse wave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053" y="682984"/>
                <a:ext cx="4520905" cy="5990549"/>
              </a:xfrm>
              <a:prstGeom prst="rect">
                <a:avLst/>
              </a:prstGeom>
              <a:blipFill>
                <a:blip r:embed="rId3"/>
                <a:stretch>
                  <a:fillRect l="-1961" r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4B567206-0A64-A146-AEDA-1AE519454668}"/>
              </a:ext>
            </a:extLst>
          </p:cNvPr>
          <p:cNvGrpSpPr/>
          <p:nvPr/>
        </p:nvGrpSpPr>
        <p:grpSpPr>
          <a:xfrm>
            <a:off x="601543" y="1148219"/>
            <a:ext cx="2761638" cy="1347704"/>
            <a:chOff x="2041460" y="1200771"/>
            <a:chExt cx="2761638" cy="134770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48516" y="1406007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0537" y="175258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164444" y="1398912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6465" y="1756126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876818" y="1398916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F1AD1B30-26CE-2544-8BE4-7E36FD5FD5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8839" y="1756130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8713D60-7A8B-D540-BF86-8F4A965909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E884B89C-5C0E-A14A-8978-424683729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0429FB8-2BC5-1643-A85B-41AA7828F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BC3A1A47-4841-DF42-A74C-45C5AFDAC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2217314" y="1200771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/>
            <p:nvPr/>
          </p:nvCxnSpPr>
          <p:spPr>
            <a:xfrm>
              <a:off x="2203888" y="1539323"/>
              <a:ext cx="519425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2731302" y="1276970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1A5160E-6254-7045-A397-23FC94BB1719}"/>
                </a:ext>
              </a:extLst>
            </p:cNvPr>
            <p:cNvSpPr/>
            <p:nvPr/>
          </p:nvSpPr>
          <p:spPr>
            <a:xfrm>
              <a:off x="2069815" y="170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4552069" y="1838858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2087642" y="251274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2041460" y="2457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2369714" y="1799745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2522114" y="202657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757264" y="3019008"/>
                <a:ext cx="4105575" cy="18256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Power</a:t>
                </a:r>
              </a:p>
              <a:p>
                <a:pPr defTabSz="457200" latinLnBrk="1" hangingPunct="0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is the total available power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64" y="3019008"/>
                <a:ext cx="4105575" cy="1825691"/>
              </a:xfrm>
              <a:prstGeom prst="rect">
                <a:avLst/>
              </a:prstGeom>
              <a:blipFill>
                <a:blip r:embed="rId4"/>
                <a:stretch>
                  <a:fillRect l="-2462" t="-1379" b="-413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Transmission Lines - continued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28</a:t>
            </a:fld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A519E6-96B1-5045-8237-5E65FCFA1D01}"/>
              </a:ext>
            </a:extLst>
          </p:cNvPr>
          <p:cNvSpPr txBox="1"/>
          <p:nvPr/>
        </p:nvSpPr>
        <p:spPr>
          <a:xfrm>
            <a:off x="439387" y="1531926"/>
            <a:ext cx="1058091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10: Coax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29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0FCF6-34D4-2A4D-AD0D-477976C98A15}"/>
              </a:ext>
            </a:extLst>
          </p:cNvPr>
          <p:cNvGrpSpPr/>
          <p:nvPr/>
        </p:nvGrpSpPr>
        <p:grpSpPr>
          <a:xfrm>
            <a:off x="1121318" y="1589460"/>
            <a:ext cx="3428466" cy="1133353"/>
            <a:chOff x="1121318" y="1589460"/>
            <a:chExt cx="3428466" cy="1133353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2511971" y="893380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1166649" y="2312276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06ACFCA-4C1A-3A4D-ADBC-53EEEADF647B}"/>
                </a:ext>
              </a:extLst>
            </p:cNvPr>
            <p:cNvSpPr/>
            <p:nvPr/>
          </p:nvSpPr>
          <p:spPr>
            <a:xfrm>
              <a:off x="1121318" y="2268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4458344" y="226351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2396359" y="158946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>
              <a:off x="1166649" y="267751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C3BCB82-F1BB-124A-A614-187D739C7F56}"/>
                </a:ext>
              </a:extLst>
            </p:cNvPr>
            <p:cNvSpPr/>
            <p:nvPr/>
          </p:nvSpPr>
          <p:spPr>
            <a:xfrm>
              <a:off x="1126575" y="263137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4087332" y="267709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8E518DD-4E11-D94A-B845-F10AF19E849E}"/>
                </a:ext>
              </a:extLst>
            </p:cNvPr>
            <p:cNvSpPr/>
            <p:nvPr/>
          </p:nvSpPr>
          <p:spPr>
            <a:xfrm>
              <a:off x="4453094" y="26261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7" y="1704689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 (G) expressed in decibels: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Mixer: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7" y="1704689"/>
                <a:ext cx="10515600" cy="4351338"/>
              </a:xfrm>
              <a:blipFill>
                <a:blip r:embed="rId2"/>
                <a:stretch>
                  <a:fillRect l="-483" t="-15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8092795"/>
                  </p:ext>
                </p:extLst>
              </p:nvPr>
            </p:nvGraphicFramePr>
            <p:xfrm>
              <a:off x="3049651" y="393649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8092795"/>
                  </p:ext>
                </p:extLst>
              </p:nvPr>
            </p:nvGraphicFramePr>
            <p:xfrm>
              <a:off x="3049651" y="393649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06897" r="-843" b="-4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06897" r="-843" b="-3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74510" r="-843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59259" r="-843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9547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11: Waves</a:t>
            </a:r>
            <a:endParaRPr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069081" y="1736697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081" y="1736697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12: Resonance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2EEF81D-BCCC-374B-AC68-12BA1BD8774E}"/>
              </a:ext>
            </a:extLst>
          </p:cNvPr>
          <p:cNvGrpSpPr/>
          <p:nvPr/>
        </p:nvGrpSpPr>
        <p:grpSpPr>
          <a:xfrm>
            <a:off x="1121318" y="1589460"/>
            <a:ext cx="3428466" cy="1133353"/>
            <a:chOff x="1121318" y="1589460"/>
            <a:chExt cx="3428466" cy="1133353"/>
          </a:xfrm>
        </p:grpSpPr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2511971" y="893380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1166649" y="2312276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2D93AF-F476-7E4E-B228-48C4F81E6507}"/>
                </a:ext>
              </a:extLst>
            </p:cNvPr>
            <p:cNvSpPr/>
            <p:nvPr/>
          </p:nvSpPr>
          <p:spPr>
            <a:xfrm>
              <a:off x="1121318" y="2268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4458344" y="226351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2396359" y="158946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>
              <a:off x="1166649" y="267751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5F5FFD7-9AE4-054E-AD45-A1373D099402}"/>
                </a:ext>
              </a:extLst>
            </p:cNvPr>
            <p:cNvSpPr/>
            <p:nvPr/>
          </p:nvSpPr>
          <p:spPr>
            <a:xfrm>
              <a:off x="1126575" y="263137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4087332" y="267709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4453094" y="26261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62196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Filters</a:t>
            </a:r>
            <a:endParaRPr sz="2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A65F956-2EAE-9D4A-9CF8-30BE2D27D189}"/>
              </a:ext>
            </a:extLst>
          </p:cNvPr>
          <p:cNvSpPr txBox="1"/>
          <p:nvPr/>
        </p:nvSpPr>
        <p:spPr>
          <a:xfrm>
            <a:off x="930707" y="1237229"/>
            <a:ext cx="36150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A612646-6914-DA44-B9BD-9329A086A12C}"/>
              </a:ext>
            </a:extLst>
          </p:cNvPr>
          <p:cNvSpPr txBox="1"/>
          <p:nvPr/>
        </p:nvSpPr>
        <p:spPr>
          <a:xfrm>
            <a:off x="1586952" y="1225920"/>
            <a:ext cx="36150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600" baseline="-25000" dirty="0">
                <a:solidFill>
                  <a:srgbClr val="000000"/>
                </a:solidFill>
              </a:rPr>
              <a:t>4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DCE9392-3361-CE4B-9665-F79F7740EB01}"/>
              </a:ext>
            </a:extLst>
          </p:cNvPr>
          <p:cNvSpPr txBox="1"/>
          <p:nvPr/>
        </p:nvSpPr>
        <p:spPr>
          <a:xfrm>
            <a:off x="186222" y="916370"/>
            <a:ext cx="127536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 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37B67AB-79A2-0540-A415-3ABBA0D27A8E}"/>
              </a:ext>
            </a:extLst>
          </p:cNvPr>
          <p:cNvSpPr txBox="1"/>
          <p:nvPr/>
        </p:nvSpPr>
        <p:spPr>
          <a:xfrm>
            <a:off x="207772" y="2674356"/>
            <a:ext cx="127536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High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45517BC3-1C1B-124A-B0E8-88116B12F8A4}"/>
              </a:ext>
            </a:extLst>
          </p:cNvPr>
          <p:cNvSpPr txBox="1"/>
          <p:nvPr/>
        </p:nvSpPr>
        <p:spPr>
          <a:xfrm>
            <a:off x="387066" y="4481186"/>
            <a:ext cx="174157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7 MHz band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28EE74-04F5-9643-A111-F5D113D676DB}"/>
              </a:ext>
            </a:extLst>
          </p:cNvPr>
          <p:cNvGrpSpPr/>
          <p:nvPr/>
        </p:nvGrpSpPr>
        <p:grpSpPr>
          <a:xfrm>
            <a:off x="282075" y="4786731"/>
            <a:ext cx="2941141" cy="1241577"/>
            <a:chOff x="2814191" y="4758934"/>
            <a:chExt cx="2941141" cy="1241577"/>
          </a:xfrm>
        </p:grpSpPr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082997" y="5231777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2885004" y="517188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2913467" y="5954153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2867282" y="58984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4749249" y="59090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777300" y="4862354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269137" y="4848206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14191" y="5359994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3365185" y="5562171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3765519" y="4758934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4837146" y="542899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6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5889" y="5202782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0164" y="5211719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4745706" y="517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158166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AA4AE0-457B-294A-9000-A2AB86C72C1D}"/>
              </a:ext>
            </a:extLst>
          </p:cNvPr>
          <p:cNvGrpSpPr/>
          <p:nvPr/>
        </p:nvGrpSpPr>
        <p:grpSpPr>
          <a:xfrm>
            <a:off x="72685" y="1683410"/>
            <a:ext cx="2286486" cy="875692"/>
            <a:chOff x="2479701" y="1683410"/>
            <a:chExt cx="2286486" cy="875692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129028" y="1395374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1049" y="175258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844956" y="1398912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638" y="1756126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0452" y="1756130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2750327" y="170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2768157" y="2512744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2721972" y="2457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2479701" y="1978249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9663" y="1752588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4625205" y="1712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4603939" y="24676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3184996" y="198179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4421857" y="1960526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3522963" y="1726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3EE549-2560-FF44-8BEA-914265CCB4BF}"/>
              </a:ext>
            </a:extLst>
          </p:cNvPr>
          <p:cNvGrpSpPr/>
          <p:nvPr/>
        </p:nvGrpSpPr>
        <p:grpSpPr>
          <a:xfrm>
            <a:off x="307866" y="2996272"/>
            <a:ext cx="1980497" cy="1288849"/>
            <a:chOff x="2714882" y="2996272"/>
            <a:chExt cx="1980497" cy="1288849"/>
          </a:xfrm>
        </p:grpSpPr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930597" y="3516387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024282" y="3128613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732604" y="34564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2761067" y="4238763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4882" y="41830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4586216" y="34706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4596849" y="4193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592816" y="3134078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091079" y="3134078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361254" y="3518520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2973555" y="372830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4160484" y="374781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2978199" y="3014366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3613119" y="300290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4093953" y="2996272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3398913" y="347420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3976617" y="347774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6124" y="5753984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17076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37794" y="1039757"/>
                <a:ext cx="5799983" cy="47784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794" y="1039757"/>
                <a:ext cx="5799983" cy="4778486"/>
              </a:xfrm>
              <a:prstGeom prst="rect">
                <a:avLst/>
              </a:prstGeom>
              <a:blipFill>
                <a:blip r:embed="rId3"/>
                <a:stretch>
                  <a:fillRect l="-1528" r="-1092" b="-13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1726030" y="1999315"/>
            <a:ext cx="2343453" cy="1338186"/>
            <a:chOff x="1726030" y="1999315"/>
            <a:chExt cx="2343453" cy="133818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60321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876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705143" y="32460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89974" y="125136"/>
            <a:ext cx="114464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RF Filter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EDC600-F8AA-274B-AE17-12595F0B65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34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6B11EC-2C02-8E42-B2BA-1C1015689D3E}"/>
              </a:ext>
            </a:extLst>
          </p:cNvPr>
          <p:cNvSpPr txBox="1"/>
          <p:nvPr/>
        </p:nvSpPr>
        <p:spPr>
          <a:xfrm>
            <a:off x="4886507" y="2374238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R</a:t>
            </a:r>
            <a:r>
              <a:rPr lang="en-US" sz="1400" baseline="-25000" dirty="0">
                <a:solidFill>
                  <a:srgbClr val="000000"/>
                </a:solidFill>
              </a:rPr>
              <a:t>2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1K</a:t>
            </a:r>
          </a:p>
        </p:txBody>
      </p:sp>
      <p:grpSp>
        <p:nvGrpSpPr>
          <p:cNvPr id="32" name="Group 222">
            <a:extLst>
              <a:ext uri="{FF2B5EF4-FFF2-40B4-BE49-F238E27FC236}">
                <a16:creationId xmlns:a16="http://schemas.microsoft.com/office/drawing/2014/main" id="{5A32F7E5-DC5F-4848-B3A5-CB9A0A34D5A4}"/>
              </a:ext>
            </a:extLst>
          </p:cNvPr>
          <p:cNvGrpSpPr>
            <a:grpSpLocks/>
          </p:cNvGrpSpPr>
          <p:nvPr/>
        </p:nvGrpSpPr>
        <p:grpSpPr bwMode="auto">
          <a:xfrm>
            <a:off x="3798587" y="2446808"/>
            <a:ext cx="304800" cy="381000"/>
            <a:chOff x="4272" y="3072"/>
            <a:chExt cx="192" cy="240"/>
          </a:xfrm>
        </p:grpSpPr>
        <p:sp>
          <p:nvSpPr>
            <p:cNvPr id="33" name="Line 99">
              <a:extLst>
                <a:ext uri="{FF2B5EF4-FFF2-40B4-BE49-F238E27FC236}">
                  <a16:creationId xmlns:a16="http://schemas.microsoft.com/office/drawing/2014/main" id="{781E2F0C-5066-8D44-A382-76039A3E9CF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100">
              <a:extLst>
                <a:ext uri="{FF2B5EF4-FFF2-40B4-BE49-F238E27FC236}">
                  <a16:creationId xmlns:a16="http://schemas.microsoft.com/office/drawing/2014/main" id="{98BB8122-B3EE-DD47-841F-B9F2B2B987D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101">
              <a:extLst>
                <a:ext uri="{FF2B5EF4-FFF2-40B4-BE49-F238E27FC236}">
                  <a16:creationId xmlns:a16="http://schemas.microsoft.com/office/drawing/2014/main" id="{66573A7B-73A7-E849-8A1A-899FE83C0AB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102">
              <a:extLst>
                <a:ext uri="{FF2B5EF4-FFF2-40B4-BE49-F238E27FC236}">
                  <a16:creationId xmlns:a16="http://schemas.microsoft.com/office/drawing/2014/main" id="{2E1F9585-C38A-644F-BCC7-EBD55251BC4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103">
              <a:extLst>
                <a:ext uri="{FF2B5EF4-FFF2-40B4-BE49-F238E27FC236}">
                  <a16:creationId xmlns:a16="http://schemas.microsoft.com/office/drawing/2014/main" id="{DFF2C887-0B8F-8F48-A089-3F95DA615B7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104">
              <a:extLst>
                <a:ext uri="{FF2B5EF4-FFF2-40B4-BE49-F238E27FC236}">
                  <a16:creationId xmlns:a16="http://schemas.microsoft.com/office/drawing/2014/main" id="{ACED6E18-1863-3748-97FF-09134E1F7B6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8E368464-0F79-D142-83B1-D83644313DA6}"/>
              </a:ext>
            </a:extLst>
          </p:cNvPr>
          <p:cNvSpPr/>
          <p:nvPr/>
        </p:nvSpPr>
        <p:spPr>
          <a:xfrm>
            <a:off x="5054248" y="223402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C14FB8-2972-8843-BC9C-BD27771787B4}"/>
              </a:ext>
            </a:extLst>
          </p:cNvPr>
          <p:cNvSpPr txBox="1"/>
          <p:nvPr/>
        </p:nvSpPr>
        <p:spPr>
          <a:xfrm flipH="1">
            <a:off x="2276401" y="2043435"/>
            <a:ext cx="6559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8V TX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3DC0B9B-CF7F-1F47-809B-1D998D0B28AE}"/>
              </a:ext>
            </a:extLst>
          </p:cNvPr>
          <p:cNvSpPr txBox="1"/>
          <p:nvPr/>
        </p:nvSpPr>
        <p:spPr>
          <a:xfrm>
            <a:off x="3123005" y="1062656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50 pF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F5AB882-061C-BB4A-972B-446A0C324F08}"/>
              </a:ext>
            </a:extLst>
          </p:cNvPr>
          <p:cNvSpPr txBox="1"/>
          <p:nvPr/>
        </p:nvSpPr>
        <p:spPr>
          <a:xfrm>
            <a:off x="2231658" y="1538768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RX Ant</a:t>
            </a:r>
          </a:p>
        </p:txBody>
      </p:sp>
      <p:grpSp>
        <p:nvGrpSpPr>
          <p:cNvPr id="89" name="Group 478">
            <a:extLst>
              <a:ext uri="{FF2B5EF4-FFF2-40B4-BE49-F238E27FC236}">
                <a16:creationId xmlns:a16="http://schemas.microsoft.com/office/drawing/2014/main" id="{17BC810D-AC82-0242-9CF1-4F40EC9095F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551369" y="1891034"/>
            <a:ext cx="401622" cy="609600"/>
            <a:chOff x="4656" y="1344"/>
            <a:chExt cx="192" cy="384"/>
          </a:xfrm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6C6E3675-6884-E840-B469-21B0F47D4F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56" y="1344"/>
              <a:ext cx="99" cy="3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192" y="288"/>
                </a:cxn>
                <a:cxn ang="0">
                  <a:pos x="192" y="480"/>
                </a:cxn>
                <a:cxn ang="0">
                  <a:pos x="0" y="576"/>
                </a:cxn>
                <a:cxn ang="0">
                  <a:pos x="0" y="768"/>
                </a:cxn>
              </a:cxnLst>
              <a:rect l="0" t="0" r="r" b="b"/>
              <a:pathLst>
                <a:path w="192" h="768">
                  <a:moveTo>
                    <a:pt x="0" y="0"/>
                  </a:moveTo>
                  <a:lnTo>
                    <a:pt x="0" y="192"/>
                  </a:lnTo>
                  <a:lnTo>
                    <a:pt x="192" y="288"/>
                  </a:lnTo>
                  <a:lnTo>
                    <a:pt x="192" y="480"/>
                  </a:lnTo>
                  <a:lnTo>
                    <a:pt x="0" y="576"/>
                  </a:lnTo>
                  <a:lnTo>
                    <a:pt x="0" y="768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1" name="Line 36">
              <a:extLst>
                <a:ext uri="{FF2B5EF4-FFF2-40B4-BE49-F238E27FC236}">
                  <a16:creationId xmlns:a16="http://schemas.microsoft.com/office/drawing/2014/main" id="{1EC7D462-CB05-EC47-8F93-DC0997F01F1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55" y="144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Line 37">
              <a:extLst>
                <a:ext uri="{FF2B5EF4-FFF2-40B4-BE49-F238E27FC236}">
                  <a16:creationId xmlns:a16="http://schemas.microsoft.com/office/drawing/2014/main" id="{7A95B22C-3D3E-0C47-9604-43498DAA016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755" y="1536"/>
              <a:ext cx="9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5AC2EE97-3B68-C348-ABF1-4FE6295664BA}"/>
                </a:ext>
              </a:extLst>
            </p:cNvPr>
            <p:cNvSpPr>
              <a:spLocks noChangeAspect="1"/>
            </p:cNvSpPr>
            <p:nvPr/>
          </p:nvSpPr>
          <p:spPr bwMode="auto">
            <a:xfrm rot="20040000">
              <a:off x="4656" y="1597"/>
              <a:ext cx="48" cy="4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96" y="0"/>
                </a:cxn>
                <a:cxn ang="0">
                  <a:pos x="96" y="96"/>
                </a:cxn>
                <a:cxn ang="0">
                  <a:pos x="0" y="48"/>
                </a:cxn>
              </a:cxnLst>
              <a:rect l="0" t="0" r="r" b="b"/>
              <a:pathLst>
                <a:path w="96" h="96">
                  <a:moveTo>
                    <a:pt x="0" y="48"/>
                  </a:moveTo>
                  <a:lnTo>
                    <a:pt x="96" y="0"/>
                  </a:lnTo>
                  <a:lnTo>
                    <a:pt x="96" y="96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94" name="Group 209">
            <a:extLst>
              <a:ext uri="{FF2B5EF4-FFF2-40B4-BE49-F238E27FC236}">
                <a16:creationId xmlns:a16="http://schemas.microsoft.com/office/drawing/2014/main" id="{FD76EB74-4E47-2745-93B9-E780F52CC759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4244917" y="1520667"/>
            <a:ext cx="152400" cy="762000"/>
            <a:chOff x="3935" y="1728"/>
            <a:chExt cx="96" cy="480"/>
          </a:xfrm>
        </p:grpSpPr>
        <p:sp>
          <p:nvSpPr>
            <p:cNvPr id="95" name="Arc 59">
              <a:extLst>
                <a:ext uri="{FF2B5EF4-FFF2-40B4-BE49-F238E27FC236}">
                  <a16:creationId xmlns:a16="http://schemas.microsoft.com/office/drawing/2014/main" id="{CF971EC3-8472-AE4D-895F-848390592D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Arc 60">
              <a:extLst>
                <a:ext uri="{FF2B5EF4-FFF2-40B4-BE49-F238E27FC236}">
                  <a16:creationId xmlns:a16="http://schemas.microsoft.com/office/drawing/2014/main" id="{2F5A1F57-431C-8244-BED2-F06866EFD9B1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Arc 61">
              <a:extLst>
                <a:ext uri="{FF2B5EF4-FFF2-40B4-BE49-F238E27FC236}">
                  <a16:creationId xmlns:a16="http://schemas.microsoft.com/office/drawing/2014/main" id="{E5A411D3-5432-4D47-B11F-9DE14937D2C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Arc 62">
              <a:extLst>
                <a:ext uri="{FF2B5EF4-FFF2-40B4-BE49-F238E27FC236}">
                  <a16:creationId xmlns:a16="http://schemas.microsoft.com/office/drawing/2014/main" id="{A2E8F309-BEEE-4646-B67E-445A149C028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Line 63">
              <a:extLst>
                <a:ext uri="{FF2B5EF4-FFF2-40B4-BE49-F238E27FC236}">
                  <a16:creationId xmlns:a16="http://schemas.microsoft.com/office/drawing/2014/main" id="{082BF253-2942-3449-BE72-3CC96069CBF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64">
              <a:extLst>
                <a:ext uri="{FF2B5EF4-FFF2-40B4-BE49-F238E27FC236}">
                  <a16:creationId xmlns:a16="http://schemas.microsoft.com/office/drawing/2014/main" id="{9ACBFA37-EE63-5A4A-964C-9E9FD4914A3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Arc 65">
              <a:extLst>
                <a:ext uri="{FF2B5EF4-FFF2-40B4-BE49-F238E27FC236}">
                  <a16:creationId xmlns:a16="http://schemas.microsoft.com/office/drawing/2014/main" id="{5A9F111B-00D7-0142-A630-5DEC8CFA5A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Arc 66">
              <a:extLst>
                <a:ext uri="{FF2B5EF4-FFF2-40B4-BE49-F238E27FC236}">
                  <a16:creationId xmlns:a16="http://schemas.microsoft.com/office/drawing/2014/main" id="{08E9EB33-DD19-1942-B0D8-FB36A082F38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Arc 67">
              <a:extLst>
                <a:ext uri="{FF2B5EF4-FFF2-40B4-BE49-F238E27FC236}">
                  <a16:creationId xmlns:a16="http://schemas.microsoft.com/office/drawing/2014/main" id="{36AC712B-2758-DD45-A3AE-A88B6630310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lnTo>
                    <a:pt x="0" y="2066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Arc 68">
              <a:extLst>
                <a:ext uri="{FF2B5EF4-FFF2-40B4-BE49-F238E27FC236}">
                  <a16:creationId xmlns:a16="http://schemas.microsoft.com/office/drawing/2014/main" id="{4805DAA8-722C-AE4C-9202-A59BB29845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Arc 69">
              <a:extLst>
                <a:ext uri="{FF2B5EF4-FFF2-40B4-BE49-F238E27FC236}">
                  <a16:creationId xmlns:a16="http://schemas.microsoft.com/office/drawing/2014/main" id="{557969BE-E8F8-4C4A-A0C2-AEF7E4D7F2B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Arc 70">
              <a:extLst>
                <a:ext uri="{FF2B5EF4-FFF2-40B4-BE49-F238E27FC236}">
                  <a16:creationId xmlns:a16="http://schemas.microsoft.com/office/drawing/2014/main" id="{B6F6F0EB-D29B-F445-B93A-91B867D565B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Arc 71">
              <a:extLst>
                <a:ext uri="{FF2B5EF4-FFF2-40B4-BE49-F238E27FC236}">
                  <a16:creationId xmlns:a16="http://schemas.microsoft.com/office/drawing/2014/main" id="{5FE7C589-5D52-C64D-85EA-D9465CFD2F0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17" y="22481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" name="Freeform 12">
            <a:extLst>
              <a:ext uri="{FF2B5EF4-FFF2-40B4-BE49-F238E27FC236}">
                <a16:creationId xmlns:a16="http://schemas.microsoft.com/office/drawing/2014/main" id="{E111C8EF-5F2F-334D-A27D-0C732524E5FF}"/>
              </a:ext>
            </a:extLst>
          </p:cNvPr>
          <p:cNvSpPr>
            <a:spLocks noChangeAspect="1"/>
          </p:cNvSpPr>
          <p:nvPr/>
        </p:nvSpPr>
        <p:spPr bwMode="auto">
          <a:xfrm>
            <a:off x="4631957" y="1891034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9" name="Group 210">
            <a:extLst>
              <a:ext uri="{FF2B5EF4-FFF2-40B4-BE49-F238E27FC236}">
                <a16:creationId xmlns:a16="http://schemas.microsoft.com/office/drawing/2014/main" id="{CEF4E8F4-9529-3446-9962-3B8CB2E52692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124019" y="1523553"/>
            <a:ext cx="304800" cy="762000"/>
            <a:chOff x="3216" y="1728"/>
            <a:chExt cx="192" cy="480"/>
          </a:xfrm>
        </p:grpSpPr>
        <p:sp>
          <p:nvSpPr>
            <p:cNvPr id="110" name="Line 8">
              <a:extLst>
                <a:ext uri="{FF2B5EF4-FFF2-40B4-BE49-F238E27FC236}">
                  <a16:creationId xmlns:a16="http://schemas.microsoft.com/office/drawing/2014/main" id="{8408E5E9-7628-E449-9E68-11064FD5115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728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Line 9">
              <a:extLst>
                <a:ext uri="{FF2B5EF4-FFF2-40B4-BE49-F238E27FC236}">
                  <a16:creationId xmlns:a16="http://schemas.microsoft.com/office/drawing/2014/main" id="{C2A84699-8AB3-8449-A397-4F8BF0A1EA3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992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10">
              <a:extLst>
                <a:ext uri="{FF2B5EF4-FFF2-40B4-BE49-F238E27FC236}">
                  <a16:creationId xmlns:a16="http://schemas.microsoft.com/office/drawing/2014/main" id="{C90A4791-DB10-444F-8083-C38DF2DA18E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4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Line 11">
              <a:extLst>
                <a:ext uri="{FF2B5EF4-FFF2-40B4-BE49-F238E27FC236}">
                  <a16:creationId xmlns:a16="http://schemas.microsoft.com/office/drawing/2014/main" id="{EC882256-D3D0-7E43-B440-FDD3135C211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4" name="Oval 113">
            <a:extLst>
              <a:ext uri="{FF2B5EF4-FFF2-40B4-BE49-F238E27FC236}">
                <a16:creationId xmlns:a16="http://schemas.microsoft.com/office/drawing/2014/main" id="{D319C02E-2AF3-9742-A913-4703C07C8176}"/>
              </a:ext>
            </a:extLst>
          </p:cNvPr>
          <p:cNvSpPr/>
          <p:nvPr/>
        </p:nvSpPr>
        <p:spPr>
          <a:xfrm>
            <a:off x="2881792" y="186411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D68B577-44AA-3649-AB44-734EB8A37DBA}"/>
              </a:ext>
            </a:extLst>
          </p:cNvPr>
          <p:cNvCxnSpPr>
            <a:cxnSpLocks/>
          </p:cNvCxnSpPr>
          <p:nvPr/>
        </p:nvCxnSpPr>
        <p:spPr>
          <a:xfrm flipV="1">
            <a:off x="3212394" y="1720912"/>
            <a:ext cx="165646" cy="30558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6BDD127D-5AB0-D24F-8B57-73E8DFE6DC8D}"/>
              </a:ext>
            </a:extLst>
          </p:cNvPr>
          <p:cNvSpPr/>
          <p:nvPr/>
        </p:nvSpPr>
        <p:spPr>
          <a:xfrm>
            <a:off x="2878503" y="214258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CC5DB51-8FEC-7044-98E7-D4043B8DE519}"/>
              </a:ext>
            </a:extLst>
          </p:cNvPr>
          <p:cNvSpPr txBox="1"/>
          <p:nvPr/>
        </p:nvSpPr>
        <p:spPr>
          <a:xfrm>
            <a:off x="3910055" y="2055660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2N4124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B61D507-D50D-F848-B71D-27FAB41F031B}"/>
              </a:ext>
            </a:extLst>
          </p:cNvPr>
          <p:cNvCxnSpPr>
            <a:cxnSpLocks/>
          </p:cNvCxnSpPr>
          <p:nvPr/>
        </p:nvCxnSpPr>
        <p:spPr>
          <a:xfrm>
            <a:off x="3545805" y="1901667"/>
            <a:ext cx="405151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9" name="Freeform 12">
            <a:extLst>
              <a:ext uri="{FF2B5EF4-FFF2-40B4-BE49-F238E27FC236}">
                <a16:creationId xmlns:a16="http://schemas.microsoft.com/office/drawing/2014/main" id="{2F2B5290-A5A9-BC49-AA09-EC105ACE9DD0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3227380" y="1823775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CC1D3D0-5AF2-B442-B503-BC5FA2A8C0A0}"/>
              </a:ext>
            </a:extLst>
          </p:cNvPr>
          <p:cNvSpPr txBox="1"/>
          <p:nvPr/>
        </p:nvSpPr>
        <p:spPr>
          <a:xfrm>
            <a:off x="2965675" y="2240211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R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1.8K</a:t>
            </a:r>
          </a:p>
        </p:txBody>
      </p:sp>
      <p:grpSp>
        <p:nvGrpSpPr>
          <p:cNvPr id="121" name="Group 222">
            <a:extLst>
              <a:ext uri="{FF2B5EF4-FFF2-40B4-BE49-F238E27FC236}">
                <a16:creationId xmlns:a16="http://schemas.microsoft.com/office/drawing/2014/main" id="{880427E3-4693-3549-9CCF-0218F94DA633}"/>
              </a:ext>
            </a:extLst>
          </p:cNvPr>
          <p:cNvGrpSpPr>
            <a:grpSpLocks/>
          </p:cNvGrpSpPr>
          <p:nvPr/>
        </p:nvGrpSpPr>
        <p:grpSpPr bwMode="auto">
          <a:xfrm>
            <a:off x="4562868" y="2545296"/>
            <a:ext cx="304800" cy="381000"/>
            <a:chOff x="4272" y="3072"/>
            <a:chExt cx="192" cy="240"/>
          </a:xfrm>
        </p:grpSpPr>
        <p:sp>
          <p:nvSpPr>
            <p:cNvPr id="122" name="Line 99">
              <a:extLst>
                <a:ext uri="{FF2B5EF4-FFF2-40B4-BE49-F238E27FC236}">
                  <a16:creationId xmlns:a16="http://schemas.microsoft.com/office/drawing/2014/main" id="{4B081D6D-D47A-494B-901E-CDCE719F941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2" y="32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Line 100">
              <a:extLst>
                <a:ext uri="{FF2B5EF4-FFF2-40B4-BE49-F238E27FC236}">
                  <a16:creationId xmlns:a16="http://schemas.microsoft.com/office/drawing/2014/main" id="{AABEE85A-300B-3E43-9AB4-16B5BDFF76F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8" y="30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01">
              <a:extLst>
                <a:ext uri="{FF2B5EF4-FFF2-40B4-BE49-F238E27FC236}">
                  <a16:creationId xmlns:a16="http://schemas.microsoft.com/office/drawing/2014/main" id="{25FC8EED-DFFD-F245-AD1A-B29E6533A29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96" y="3240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Line 102">
              <a:extLst>
                <a:ext uri="{FF2B5EF4-FFF2-40B4-BE49-F238E27FC236}">
                  <a16:creationId xmlns:a16="http://schemas.microsoft.com/office/drawing/2014/main" id="{29C06759-B67E-1843-8716-EFE7B114BCF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" y="326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Line 103">
              <a:extLst>
                <a:ext uri="{FF2B5EF4-FFF2-40B4-BE49-F238E27FC236}">
                  <a16:creationId xmlns:a16="http://schemas.microsoft.com/office/drawing/2014/main" id="{71B62652-3550-A54D-AFFB-963E098204F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44" y="3288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Line 104">
              <a:extLst>
                <a:ext uri="{FF2B5EF4-FFF2-40B4-BE49-F238E27FC236}">
                  <a16:creationId xmlns:a16="http://schemas.microsoft.com/office/drawing/2014/main" id="{02DD7F5E-6B16-F642-A22E-C4A9170DD1A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65" y="3312"/>
              <a:ext cx="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0FCEE60-C9F7-894E-8D36-51018AA02D64}"/>
              </a:ext>
            </a:extLst>
          </p:cNvPr>
          <p:cNvCxnSpPr>
            <a:cxnSpLocks/>
          </p:cNvCxnSpPr>
          <p:nvPr/>
        </p:nvCxnSpPr>
        <p:spPr>
          <a:xfrm flipH="1">
            <a:off x="4779111" y="2282798"/>
            <a:ext cx="322258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B619AC61-9D1C-6F40-9A93-EEFB83717AD1}"/>
              </a:ext>
            </a:extLst>
          </p:cNvPr>
          <p:cNvSpPr txBox="1"/>
          <p:nvPr/>
        </p:nvSpPr>
        <p:spPr>
          <a:xfrm>
            <a:off x="4186180" y="1228430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15uH</a:t>
            </a:r>
          </a:p>
        </p:txBody>
      </p:sp>
      <p:grpSp>
        <p:nvGrpSpPr>
          <p:cNvPr id="130" name="Group 210">
            <a:extLst>
              <a:ext uri="{FF2B5EF4-FFF2-40B4-BE49-F238E27FC236}">
                <a16:creationId xmlns:a16="http://schemas.microsoft.com/office/drawing/2014/main" id="{56EADE58-CC2C-2241-BDFB-881678F39D6B}"/>
              </a:ext>
            </a:extLst>
          </p:cNvPr>
          <p:cNvGrpSpPr>
            <a:grpSpLocks/>
          </p:cNvGrpSpPr>
          <p:nvPr/>
        </p:nvGrpSpPr>
        <p:grpSpPr bwMode="auto">
          <a:xfrm>
            <a:off x="3473501" y="2744150"/>
            <a:ext cx="304800" cy="762000"/>
            <a:chOff x="3216" y="1728"/>
            <a:chExt cx="192" cy="480"/>
          </a:xfrm>
        </p:grpSpPr>
        <p:sp>
          <p:nvSpPr>
            <p:cNvPr id="131" name="Line 8">
              <a:extLst>
                <a:ext uri="{FF2B5EF4-FFF2-40B4-BE49-F238E27FC236}">
                  <a16:creationId xmlns:a16="http://schemas.microsoft.com/office/drawing/2014/main" id="{CDA09357-4A44-8846-88CA-9710BE25199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728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Line 9">
              <a:extLst>
                <a:ext uri="{FF2B5EF4-FFF2-40B4-BE49-F238E27FC236}">
                  <a16:creationId xmlns:a16="http://schemas.microsoft.com/office/drawing/2014/main" id="{CA61DB9A-0628-8F4E-8866-2C9D7A2BDFB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1992"/>
              <a:ext cx="0" cy="2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Line 10">
              <a:extLst>
                <a:ext uri="{FF2B5EF4-FFF2-40B4-BE49-F238E27FC236}">
                  <a16:creationId xmlns:a16="http://schemas.microsoft.com/office/drawing/2014/main" id="{5C326556-6649-A749-BA1D-973D2CBAEEC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4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Line 11">
              <a:extLst>
                <a:ext uri="{FF2B5EF4-FFF2-40B4-BE49-F238E27FC236}">
                  <a16:creationId xmlns:a16="http://schemas.microsoft.com/office/drawing/2014/main" id="{D36C7927-BA0E-C848-8773-1FA73A663B6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16" y="19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35" name="Oval 134">
            <a:extLst>
              <a:ext uri="{FF2B5EF4-FFF2-40B4-BE49-F238E27FC236}">
                <a16:creationId xmlns:a16="http://schemas.microsoft.com/office/drawing/2014/main" id="{86CD7F97-C4B7-E244-B530-3D2FA8D21B7C}"/>
              </a:ext>
            </a:extLst>
          </p:cNvPr>
          <p:cNvSpPr/>
          <p:nvPr/>
        </p:nvSpPr>
        <p:spPr>
          <a:xfrm>
            <a:off x="3569234" y="341778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5BA15CC6-CA89-D746-8B3A-28527B4FC01C}"/>
              </a:ext>
            </a:extLst>
          </p:cNvPr>
          <p:cNvSpPr/>
          <p:nvPr/>
        </p:nvSpPr>
        <p:spPr>
          <a:xfrm>
            <a:off x="3572775" y="215605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6CA37F5-12AF-314C-B552-98E88CF05B31}"/>
              </a:ext>
            </a:extLst>
          </p:cNvPr>
          <p:cNvSpPr txBox="1"/>
          <p:nvPr/>
        </p:nvSpPr>
        <p:spPr>
          <a:xfrm>
            <a:off x="2976138" y="2875823"/>
            <a:ext cx="54494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3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47nF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94B97B3-F7A4-1F43-8930-8B8302C417C1}"/>
              </a:ext>
            </a:extLst>
          </p:cNvPr>
          <p:cNvCxnSpPr>
            <a:cxnSpLocks/>
          </p:cNvCxnSpPr>
          <p:nvPr/>
        </p:nvCxnSpPr>
        <p:spPr>
          <a:xfrm flipV="1">
            <a:off x="3625901" y="2204775"/>
            <a:ext cx="0" cy="58178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FEFB771B-0FAC-8845-97B9-08FA268F342C}"/>
              </a:ext>
            </a:extLst>
          </p:cNvPr>
          <p:cNvSpPr txBox="1"/>
          <p:nvPr/>
        </p:nvSpPr>
        <p:spPr>
          <a:xfrm>
            <a:off x="3150501" y="3642824"/>
            <a:ext cx="91195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To receiver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 switch 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B3B63D6-2F4A-9340-9BF9-BDF066D64F1B}"/>
              </a:ext>
            </a:extLst>
          </p:cNvPr>
          <p:cNvSpPr txBox="1"/>
          <p:nvPr/>
        </p:nvSpPr>
        <p:spPr>
          <a:xfrm>
            <a:off x="5263556" y="2063856"/>
            <a:ext cx="91195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To RF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Mixer</a:t>
            </a:r>
          </a:p>
        </p:txBody>
      </p:sp>
    </p:spTree>
    <p:extLst>
      <p:ext uri="{BB962C8B-B14F-4D97-AF65-F5344CB8AC3E}">
        <p14:creationId xmlns:p14="http://schemas.microsoft.com/office/powerpoint/2010/main" val="3314197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47552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13: </a:t>
            </a:r>
            <a:r>
              <a:rPr lang="en-US" sz="4400" dirty="0" err="1"/>
              <a:t>Norcal</a:t>
            </a:r>
            <a:r>
              <a:rPr lang="en-US" sz="4400" dirty="0"/>
              <a:t> Harmonic Filter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2314449" y="4365756"/>
            <a:ext cx="619880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use T37-2 core, 18 turns, 1.3uH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Compare loss at 7MHz and 14MHz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rtl="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8EF324-853E-6941-B2C0-4860DC5A7C99}"/>
              </a:ext>
            </a:extLst>
          </p:cNvPr>
          <p:cNvSpPr txBox="1"/>
          <p:nvPr/>
        </p:nvSpPr>
        <p:spPr>
          <a:xfrm>
            <a:off x="6199893" y="3043911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47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330pF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F00B09-FE80-104A-8D7A-855FA4984C86}"/>
              </a:ext>
            </a:extLst>
          </p:cNvPr>
          <p:cNvGrpSpPr/>
          <p:nvPr/>
        </p:nvGrpSpPr>
        <p:grpSpPr>
          <a:xfrm>
            <a:off x="3947935" y="2315543"/>
            <a:ext cx="2486034" cy="1347964"/>
            <a:chOff x="3947935" y="2315543"/>
            <a:chExt cx="2486034" cy="134796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61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171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4338C0C2-9D08-4045-B5D8-D5920C274126}"/>
              </a:ext>
            </a:extLst>
          </p:cNvPr>
          <p:cNvSpPr txBox="1"/>
          <p:nvPr/>
        </p:nvSpPr>
        <p:spPr>
          <a:xfrm>
            <a:off x="2104439" y="2844323"/>
            <a:ext cx="171111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Power  amp, or,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f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unction generator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A511A5F-C29E-C74E-BA6A-8769F7DA0245}"/>
              </a:ext>
            </a:extLst>
          </p:cNvPr>
          <p:cNvSpPr txBox="1"/>
          <p:nvPr/>
        </p:nvSpPr>
        <p:spPr>
          <a:xfrm>
            <a:off x="6680740" y="2748458"/>
            <a:ext cx="85120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Antenna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Jack ou</a:t>
            </a:r>
            <a:r>
              <a:rPr lang="en-US" sz="1600" dirty="0">
                <a:solidFill>
                  <a:srgbClr val="000000"/>
                </a:solidFill>
              </a:rPr>
              <a:t>t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42603" y="54299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14: </a:t>
            </a:r>
            <a:r>
              <a:rPr lang="en-US" sz="4400" dirty="0" err="1"/>
              <a:t>Norcal</a:t>
            </a:r>
            <a:r>
              <a:rPr lang="en-US" sz="4400" dirty="0"/>
              <a:t> IF Cohn Filter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6524004" y="1001114"/>
            <a:ext cx="4020166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through X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4.91 MHz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baseline="-25000" dirty="0">
                <a:solidFill>
                  <a:srgbClr val="000000"/>
                </a:solidFill>
              </a:rPr>
              <a:t>10</a:t>
            </a:r>
            <a:r>
              <a:rPr lang="en-US" dirty="0">
                <a:solidFill>
                  <a:srgbClr val="000000"/>
                </a:solidFill>
              </a:rPr>
              <a:t>, C</a:t>
            </a:r>
            <a:r>
              <a:rPr lang="en-US" baseline="-25000" dirty="0">
                <a:solidFill>
                  <a:srgbClr val="000000"/>
                </a:solidFill>
              </a:rPr>
              <a:t>11</a:t>
            </a:r>
            <a:r>
              <a:rPr lang="en-US" dirty="0">
                <a:solidFill>
                  <a:srgbClr val="000000"/>
                </a:solidFill>
              </a:rPr>
              <a:t>, C</a:t>
            </a:r>
            <a:r>
              <a:rPr lang="en-US" baseline="-25000" dirty="0">
                <a:solidFill>
                  <a:srgbClr val="000000"/>
                </a:solidFill>
              </a:rPr>
              <a:t>12</a:t>
            </a:r>
            <a:r>
              <a:rPr lang="en-US" dirty="0">
                <a:solidFill>
                  <a:srgbClr val="000000"/>
                </a:solidFill>
              </a:rPr>
              <a:t> are 270 pF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function generator to 50mV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pp</a:t>
            </a:r>
            <a:r>
              <a:rPr lang="en-US" baseline="-2500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from function generator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R and X for filter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688237" y="1240940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50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9077A13A-0F1E-B24E-A97F-8287D34ED75C}"/>
              </a:ext>
            </a:extLst>
          </p:cNvPr>
          <p:cNvSpPr txBox="1"/>
          <p:nvPr/>
        </p:nvSpPr>
        <p:spPr>
          <a:xfrm>
            <a:off x="2846342" y="5390036"/>
            <a:ext cx="174515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Matching network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B288FE-392F-ED43-B8C8-F4B4670EFE26}"/>
              </a:ext>
            </a:extLst>
          </p:cNvPr>
          <p:cNvGrpSpPr/>
          <p:nvPr/>
        </p:nvGrpSpPr>
        <p:grpSpPr>
          <a:xfrm>
            <a:off x="7845568" y="3265513"/>
            <a:ext cx="1764789" cy="2129790"/>
            <a:chOff x="7845568" y="3265513"/>
            <a:chExt cx="1764789" cy="212979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0FE57CE5-4E6D-C44A-9AA2-BA9E949CCB17}"/>
                </a:ext>
              </a:extLst>
            </p:cNvPr>
            <p:cNvGrpSpPr/>
            <p:nvPr/>
          </p:nvGrpSpPr>
          <p:grpSpPr>
            <a:xfrm>
              <a:off x="7845568" y="4083530"/>
              <a:ext cx="548640" cy="519348"/>
              <a:chOff x="7097485" y="3689251"/>
              <a:chExt cx="548640" cy="519348"/>
            </a:xfrm>
          </p:grpSpPr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1B4631BD-688D-9146-B6B8-DC58F9A04BB0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632E1C4-4074-8D47-9D4F-75578120FA3C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id="{F3F5DEE4-A145-7540-AFC1-DA68EDF40C0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6149" y="329815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8324" y="3306515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41461" y="3936170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2343" y="459592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>
              <a:off x="8122349" y="330735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9518917" y="32655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8122349" y="534570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9518917" y="53038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2349" y="4628227"/>
              <a:ext cx="0" cy="7297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1CFA436-20CF-A04B-965C-392E763C0116}"/>
              </a:ext>
            </a:extLst>
          </p:cNvPr>
          <p:cNvSpPr txBox="1"/>
          <p:nvPr/>
        </p:nvSpPr>
        <p:spPr>
          <a:xfrm>
            <a:off x="8036776" y="5613470"/>
            <a:ext cx="223374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Equivalent circuit for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c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rystal and generator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F5E335-EE5E-764B-8B15-A6A0EB851FD5}"/>
              </a:ext>
            </a:extLst>
          </p:cNvPr>
          <p:cNvGrpSpPr/>
          <p:nvPr/>
        </p:nvGrpSpPr>
        <p:grpSpPr>
          <a:xfrm>
            <a:off x="2197758" y="3855575"/>
            <a:ext cx="4406988" cy="1311498"/>
            <a:chOff x="2197758" y="3855575"/>
            <a:chExt cx="4406988" cy="131149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4265404" y="4556565"/>
              <a:ext cx="233934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To 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1936" y="4359468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2998741" y="43160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2983804" y="5116384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2929356" y="506391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4380372" y="50745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3244279" y="4541348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4364481" y="43242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3270278" y="3855575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355357" y="4000500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3798704" y="4366260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2406047-AFD6-5648-8720-5C105B49C449}"/>
                    </a:ext>
                  </a:extLst>
                </p:cNvPr>
                <p:cNvSpPr txBox="1"/>
                <p:nvPr/>
              </p:nvSpPr>
              <p:spPr>
                <a:xfrm>
                  <a:off x="2197758" y="4533092"/>
                  <a:ext cx="842693" cy="3385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600" dirty="0">
                      <a:solidFill>
                        <a:srgbClr val="000000"/>
                      </a:solidFill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2406047-AFD6-5648-8720-5C105B49C4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7758" y="4533092"/>
                  <a:ext cx="842693" cy="338552"/>
                </a:xfrm>
                <a:prstGeom prst="rect">
                  <a:avLst/>
                </a:prstGeom>
                <a:blipFill>
                  <a:blip r:embed="rId3"/>
                  <a:stretch>
                    <a:fillRect l="-8955" t="-7407" b="-2222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3761968" y="432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3765511" y="50756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Transformers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1886" y="46417"/>
            <a:ext cx="11800113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matching transformers</a:t>
            </a:r>
            <a:endParaRPr sz="4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25F7E0-4100-2941-907E-A58ECC216020}"/>
              </a:ext>
            </a:extLst>
          </p:cNvPr>
          <p:cNvGrpSpPr/>
          <p:nvPr/>
        </p:nvGrpSpPr>
        <p:grpSpPr>
          <a:xfrm>
            <a:off x="1239331" y="5293407"/>
            <a:ext cx="427602" cy="762000"/>
            <a:chOff x="2266478" y="2277813"/>
            <a:chExt cx="427602" cy="762000"/>
          </a:xfrm>
        </p:grpSpPr>
        <p:grpSp>
          <p:nvGrpSpPr>
            <p:cNvPr id="6" name="Group 267">
              <a:extLst>
                <a:ext uri="{FF2B5EF4-FFF2-40B4-BE49-F238E27FC236}">
                  <a16:creationId xmlns:a16="http://schemas.microsoft.com/office/drawing/2014/main" id="{2E95EFE5-C114-084F-8E1D-534CB29FB6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24" name="Arc 268">
                <a:extLst>
                  <a:ext uri="{FF2B5EF4-FFF2-40B4-BE49-F238E27FC236}">
                    <a16:creationId xmlns:a16="http://schemas.microsoft.com/office/drawing/2014/main" id="{309515AE-7F65-1848-A3C7-AEA85BEE93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269">
                <a:extLst>
                  <a:ext uri="{FF2B5EF4-FFF2-40B4-BE49-F238E27FC236}">
                    <a16:creationId xmlns:a16="http://schemas.microsoft.com/office/drawing/2014/main" id="{AD46A876-8CAB-D842-817C-ABD85D7D1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270">
                <a:extLst>
                  <a:ext uri="{FF2B5EF4-FFF2-40B4-BE49-F238E27FC236}">
                    <a16:creationId xmlns:a16="http://schemas.microsoft.com/office/drawing/2014/main" id="{F8752075-1B6E-474F-B693-BFF1BA204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271">
                <a:extLst>
                  <a:ext uri="{FF2B5EF4-FFF2-40B4-BE49-F238E27FC236}">
                    <a16:creationId xmlns:a16="http://schemas.microsoft.com/office/drawing/2014/main" id="{BB4B55E3-FAAA-FD41-90FF-0629178DD2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272">
                <a:extLst>
                  <a:ext uri="{FF2B5EF4-FFF2-40B4-BE49-F238E27FC236}">
                    <a16:creationId xmlns:a16="http://schemas.microsoft.com/office/drawing/2014/main" id="{840B8E4E-EB69-C64B-8566-78E8D82972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73">
                <a:extLst>
                  <a:ext uri="{FF2B5EF4-FFF2-40B4-BE49-F238E27FC236}">
                    <a16:creationId xmlns:a16="http://schemas.microsoft.com/office/drawing/2014/main" id="{C8933DCE-BE83-2246-947E-3D4215D14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Arc 274">
                <a:extLst>
                  <a:ext uri="{FF2B5EF4-FFF2-40B4-BE49-F238E27FC236}">
                    <a16:creationId xmlns:a16="http://schemas.microsoft.com/office/drawing/2014/main" id="{18ECF753-818B-8742-B6E4-124720F092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Arc 275">
                <a:extLst>
                  <a:ext uri="{FF2B5EF4-FFF2-40B4-BE49-F238E27FC236}">
                    <a16:creationId xmlns:a16="http://schemas.microsoft.com/office/drawing/2014/main" id="{D1EA05C1-E8C3-834C-8E7C-AC36106F09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276">
                <a:extLst>
                  <a:ext uri="{FF2B5EF4-FFF2-40B4-BE49-F238E27FC236}">
                    <a16:creationId xmlns:a16="http://schemas.microsoft.com/office/drawing/2014/main" id="{BBB8A944-EF0C-6443-894C-2FFBB39D9F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277">
                <a:extLst>
                  <a:ext uri="{FF2B5EF4-FFF2-40B4-BE49-F238E27FC236}">
                    <a16:creationId xmlns:a16="http://schemas.microsoft.com/office/drawing/2014/main" id="{6DBDF5AB-70A6-494A-852F-1A888E4DE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278">
                <a:extLst>
                  <a:ext uri="{FF2B5EF4-FFF2-40B4-BE49-F238E27FC236}">
                    <a16:creationId xmlns:a16="http://schemas.microsoft.com/office/drawing/2014/main" id="{A740ACCC-2859-2E44-8D8F-E76066FF25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279">
                <a:extLst>
                  <a:ext uri="{FF2B5EF4-FFF2-40B4-BE49-F238E27FC236}">
                    <a16:creationId xmlns:a16="http://schemas.microsoft.com/office/drawing/2014/main" id="{27809D00-E02E-324D-BCAD-5EA9FB517B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280">
                <a:extLst>
                  <a:ext uri="{FF2B5EF4-FFF2-40B4-BE49-F238E27FC236}">
                    <a16:creationId xmlns:a16="http://schemas.microsoft.com/office/drawing/2014/main" id="{68D53EF5-55FF-2D49-8476-D1243EDC4F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281">
              <a:extLst>
                <a:ext uri="{FF2B5EF4-FFF2-40B4-BE49-F238E27FC236}">
                  <a16:creationId xmlns:a16="http://schemas.microsoft.com/office/drawing/2014/main" id="{5DCD4791-ABAD-184E-92AA-934226759B1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11" name="Arc 282">
                <a:extLst>
                  <a:ext uri="{FF2B5EF4-FFF2-40B4-BE49-F238E27FC236}">
                    <a16:creationId xmlns:a16="http://schemas.microsoft.com/office/drawing/2014/main" id="{DDC761AC-E4A6-5C43-9201-7F2DF1ADFC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Arc 283">
                <a:extLst>
                  <a:ext uri="{FF2B5EF4-FFF2-40B4-BE49-F238E27FC236}">
                    <a16:creationId xmlns:a16="http://schemas.microsoft.com/office/drawing/2014/main" id="{873D43A4-EC61-1C4B-9DE5-ADE233CCAA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Arc 284">
                <a:extLst>
                  <a:ext uri="{FF2B5EF4-FFF2-40B4-BE49-F238E27FC236}">
                    <a16:creationId xmlns:a16="http://schemas.microsoft.com/office/drawing/2014/main" id="{F0B12EA7-E768-B747-A7A4-196FC44C2A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285">
                <a:extLst>
                  <a:ext uri="{FF2B5EF4-FFF2-40B4-BE49-F238E27FC236}">
                    <a16:creationId xmlns:a16="http://schemas.microsoft.com/office/drawing/2014/main" id="{E5455231-40BA-B048-9991-A1FB540114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Line 286">
                <a:extLst>
                  <a:ext uri="{FF2B5EF4-FFF2-40B4-BE49-F238E27FC236}">
                    <a16:creationId xmlns:a16="http://schemas.microsoft.com/office/drawing/2014/main" id="{3A0159CD-37B6-3C4A-932D-6A978A0499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287">
                <a:extLst>
                  <a:ext uri="{FF2B5EF4-FFF2-40B4-BE49-F238E27FC236}">
                    <a16:creationId xmlns:a16="http://schemas.microsoft.com/office/drawing/2014/main" id="{9489CCF2-B1D3-2047-8B68-600BE3BE4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Arc 288">
                <a:extLst>
                  <a:ext uri="{FF2B5EF4-FFF2-40B4-BE49-F238E27FC236}">
                    <a16:creationId xmlns:a16="http://schemas.microsoft.com/office/drawing/2014/main" id="{A4903FE8-EE45-7741-B7BC-E98D7496D0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289">
                <a:extLst>
                  <a:ext uri="{FF2B5EF4-FFF2-40B4-BE49-F238E27FC236}">
                    <a16:creationId xmlns:a16="http://schemas.microsoft.com/office/drawing/2014/main" id="{028AA3EE-DF2A-5C44-A440-FE4C37C14B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290">
                <a:extLst>
                  <a:ext uri="{FF2B5EF4-FFF2-40B4-BE49-F238E27FC236}">
                    <a16:creationId xmlns:a16="http://schemas.microsoft.com/office/drawing/2014/main" id="{5DEA34E8-5220-5C4A-9824-1FA1D6C38FA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291">
                <a:extLst>
                  <a:ext uri="{FF2B5EF4-FFF2-40B4-BE49-F238E27FC236}">
                    <a16:creationId xmlns:a16="http://schemas.microsoft.com/office/drawing/2014/main" id="{86F7EDAD-BD15-894C-B958-8A70D42D966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292">
                <a:extLst>
                  <a:ext uri="{FF2B5EF4-FFF2-40B4-BE49-F238E27FC236}">
                    <a16:creationId xmlns:a16="http://schemas.microsoft.com/office/drawing/2014/main" id="{3FF41531-CF20-7149-B2F6-79F96D4A40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293">
                <a:extLst>
                  <a:ext uri="{FF2B5EF4-FFF2-40B4-BE49-F238E27FC236}">
                    <a16:creationId xmlns:a16="http://schemas.microsoft.com/office/drawing/2014/main" id="{C9C1A5FA-EE53-9547-803B-19CDC3BEA0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294">
                <a:extLst>
                  <a:ext uri="{FF2B5EF4-FFF2-40B4-BE49-F238E27FC236}">
                    <a16:creationId xmlns:a16="http://schemas.microsoft.com/office/drawing/2014/main" id="{EF6A3B33-8FC5-224B-A271-922E1F4E4B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A65B5A-96D6-1245-8353-2604C091DF8A}"/>
              </a:ext>
            </a:extLst>
          </p:cNvPr>
          <p:cNvGrpSpPr/>
          <p:nvPr/>
        </p:nvGrpSpPr>
        <p:grpSpPr>
          <a:xfrm>
            <a:off x="1144874" y="1823670"/>
            <a:ext cx="427602" cy="762000"/>
            <a:chOff x="2266478" y="2277813"/>
            <a:chExt cx="427602" cy="762000"/>
          </a:xfrm>
        </p:grpSpPr>
        <p:grpSp>
          <p:nvGrpSpPr>
            <p:cNvPr id="38" name="Group 267">
              <a:extLst>
                <a:ext uri="{FF2B5EF4-FFF2-40B4-BE49-F238E27FC236}">
                  <a16:creationId xmlns:a16="http://schemas.microsoft.com/office/drawing/2014/main" id="{90E888A7-5BCB-6645-A1B6-AEA30C9BBB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54" name="Arc 268">
                <a:extLst>
                  <a:ext uri="{FF2B5EF4-FFF2-40B4-BE49-F238E27FC236}">
                    <a16:creationId xmlns:a16="http://schemas.microsoft.com/office/drawing/2014/main" id="{8ECCDB92-D64F-8D47-BB50-72450609B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5" name="Arc 269">
                <a:extLst>
                  <a:ext uri="{FF2B5EF4-FFF2-40B4-BE49-F238E27FC236}">
                    <a16:creationId xmlns:a16="http://schemas.microsoft.com/office/drawing/2014/main" id="{307E40FE-1F0D-6E48-AF69-0C879C526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6" name="Arc 270">
                <a:extLst>
                  <a:ext uri="{FF2B5EF4-FFF2-40B4-BE49-F238E27FC236}">
                    <a16:creationId xmlns:a16="http://schemas.microsoft.com/office/drawing/2014/main" id="{221C1EE5-17A7-A544-8ADE-A1C5FA5BF1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7" name="Arc 271">
                <a:extLst>
                  <a:ext uri="{FF2B5EF4-FFF2-40B4-BE49-F238E27FC236}">
                    <a16:creationId xmlns:a16="http://schemas.microsoft.com/office/drawing/2014/main" id="{933312B9-9142-2E46-9FFF-6E4223C6EA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8" name="Line 272">
                <a:extLst>
                  <a:ext uri="{FF2B5EF4-FFF2-40B4-BE49-F238E27FC236}">
                    <a16:creationId xmlns:a16="http://schemas.microsoft.com/office/drawing/2014/main" id="{8B85298A-622F-E045-A90B-F4FDFD4792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9" name="Line 273">
                <a:extLst>
                  <a:ext uri="{FF2B5EF4-FFF2-40B4-BE49-F238E27FC236}">
                    <a16:creationId xmlns:a16="http://schemas.microsoft.com/office/drawing/2014/main" id="{516B04E5-B1A3-0A4C-8529-19351702E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60" name="Arc 274">
                <a:extLst>
                  <a:ext uri="{FF2B5EF4-FFF2-40B4-BE49-F238E27FC236}">
                    <a16:creationId xmlns:a16="http://schemas.microsoft.com/office/drawing/2014/main" id="{7C78C9B1-7D9D-4B47-BC98-EE71C6C0B3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1" name="Arc 275">
                <a:extLst>
                  <a:ext uri="{FF2B5EF4-FFF2-40B4-BE49-F238E27FC236}">
                    <a16:creationId xmlns:a16="http://schemas.microsoft.com/office/drawing/2014/main" id="{9F57E04F-5DF2-5343-B4F3-0BBB3E58B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2" name="Arc 276">
                <a:extLst>
                  <a:ext uri="{FF2B5EF4-FFF2-40B4-BE49-F238E27FC236}">
                    <a16:creationId xmlns:a16="http://schemas.microsoft.com/office/drawing/2014/main" id="{05705F97-5ED9-FB45-A142-7A7E64DBA66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3" name="Arc 277">
                <a:extLst>
                  <a:ext uri="{FF2B5EF4-FFF2-40B4-BE49-F238E27FC236}">
                    <a16:creationId xmlns:a16="http://schemas.microsoft.com/office/drawing/2014/main" id="{2AC696F9-5710-6940-B3C0-722851042B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4" name="Arc 278">
                <a:extLst>
                  <a:ext uri="{FF2B5EF4-FFF2-40B4-BE49-F238E27FC236}">
                    <a16:creationId xmlns:a16="http://schemas.microsoft.com/office/drawing/2014/main" id="{3415FD86-0F9D-2145-ABB2-62B6954A8B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5" name="Arc 279">
                <a:extLst>
                  <a:ext uri="{FF2B5EF4-FFF2-40B4-BE49-F238E27FC236}">
                    <a16:creationId xmlns:a16="http://schemas.microsoft.com/office/drawing/2014/main" id="{AC0E24B7-D0E2-C443-85DC-7919981DCF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6" name="Arc 280">
                <a:extLst>
                  <a:ext uri="{FF2B5EF4-FFF2-40B4-BE49-F238E27FC236}">
                    <a16:creationId xmlns:a16="http://schemas.microsoft.com/office/drawing/2014/main" id="{3FB68B98-09D6-214D-996D-D2888CB04A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  <p:grpSp>
          <p:nvGrpSpPr>
            <p:cNvPr id="39" name="Group 281">
              <a:extLst>
                <a:ext uri="{FF2B5EF4-FFF2-40B4-BE49-F238E27FC236}">
                  <a16:creationId xmlns:a16="http://schemas.microsoft.com/office/drawing/2014/main" id="{FA797227-00A7-0946-99A3-C804FEB1DB0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40" name="Arc 282">
                <a:extLst>
                  <a:ext uri="{FF2B5EF4-FFF2-40B4-BE49-F238E27FC236}">
                    <a16:creationId xmlns:a16="http://schemas.microsoft.com/office/drawing/2014/main" id="{1A33E5BF-4F5D-B34B-86F9-016C94A2D8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1" name="Arc 283">
                <a:extLst>
                  <a:ext uri="{FF2B5EF4-FFF2-40B4-BE49-F238E27FC236}">
                    <a16:creationId xmlns:a16="http://schemas.microsoft.com/office/drawing/2014/main" id="{116251FB-6883-0F47-A294-EC14C23A76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2" name="Arc 284">
                <a:extLst>
                  <a:ext uri="{FF2B5EF4-FFF2-40B4-BE49-F238E27FC236}">
                    <a16:creationId xmlns:a16="http://schemas.microsoft.com/office/drawing/2014/main" id="{1BA65F7F-D448-5340-80B4-4EF8510144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3" name="Arc 285">
                <a:extLst>
                  <a:ext uri="{FF2B5EF4-FFF2-40B4-BE49-F238E27FC236}">
                    <a16:creationId xmlns:a16="http://schemas.microsoft.com/office/drawing/2014/main" id="{0A9EC781-DC75-294E-B87A-5FC8BB422D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4" name="Line 286">
                <a:extLst>
                  <a:ext uri="{FF2B5EF4-FFF2-40B4-BE49-F238E27FC236}">
                    <a16:creationId xmlns:a16="http://schemas.microsoft.com/office/drawing/2014/main" id="{46496B0B-A565-8448-B0C1-CCD7459C4A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5" name="Line 287">
                <a:extLst>
                  <a:ext uri="{FF2B5EF4-FFF2-40B4-BE49-F238E27FC236}">
                    <a16:creationId xmlns:a16="http://schemas.microsoft.com/office/drawing/2014/main" id="{039E9FCD-17D2-CC4B-9D20-A0FA7EC7A3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6" name="Arc 288">
                <a:extLst>
                  <a:ext uri="{FF2B5EF4-FFF2-40B4-BE49-F238E27FC236}">
                    <a16:creationId xmlns:a16="http://schemas.microsoft.com/office/drawing/2014/main" id="{58E70274-99A0-E341-900E-6E67F6EA07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7" name="Arc 289">
                <a:extLst>
                  <a:ext uri="{FF2B5EF4-FFF2-40B4-BE49-F238E27FC236}">
                    <a16:creationId xmlns:a16="http://schemas.microsoft.com/office/drawing/2014/main" id="{54C83F8C-7F8C-0E43-BF72-E9BE21676F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8" name="Arc 290">
                <a:extLst>
                  <a:ext uri="{FF2B5EF4-FFF2-40B4-BE49-F238E27FC236}">
                    <a16:creationId xmlns:a16="http://schemas.microsoft.com/office/drawing/2014/main" id="{2FE4E418-7713-4A46-8978-F5AE108CBF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9" name="Arc 291">
                <a:extLst>
                  <a:ext uri="{FF2B5EF4-FFF2-40B4-BE49-F238E27FC236}">
                    <a16:creationId xmlns:a16="http://schemas.microsoft.com/office/drawing/2014/main" id="{0EBA32CF-533F-3D4B-B6FE-7B51256C95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1" name="Arc 292">
                <a:extLst>
                  <a:ext uri="{FF2B5EF4-FFF2-40B4-BE49-F238E27FC236}">
                    <a16:creationId xmlns:a16="http://schemas.microsoft.com/office/drawing/2014/main" id="{4B82CA81-5A99-6144-9DB7-0922A850A7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2" name="Arc 293">
                <a:extLst>
                  <a:ext uri="{FF2B5EF4-FFF2-40B4-BE49-F238E27FC236}">
                    <a16:creationId xmlns:a16="http://schemas.microsoft.com/office/drawing/2014/main" id="{0CEE3055-A8E2-7A4F-A015-CBF0333142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3" name="Arc 294">
                <a:extLst>
                  <a:ext uri="{FF2B5EF4-FFF2-40B4-BE49-F238E27FC236}">
                    <a16:creationId xmlns:a16="http://schemas.microsoft.com/office/drawing/2014/main" id="{6335FD74-7A0C-EE4E-984B-9E8A604EEE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031FCDB-E33D-2643-995C-3A5FCF9EA6FD}"/>
              </a:ext>
            </a:extLst>
          </p:cNvPr>
          <p:cNvSpPr txBox="1"/>
          <p:nvPr/>
        </p:nvSpPr>
        <p:spPr>
          <a:xfrm>
            <a:off x="970577" y="1478444"/>
            <a:ext cx="108791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  <a:r>
              <a:rPr lang="en-US" sz="1400" dirty="0">
                <a:solidFill>
                  <a:srgbClr val="000000"/>
                </a:solidFill>
              </a:rPr>
              <a:t>, 14:4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5A1CD97-9AE9-0449-A812-C0C9DAEC2F32}"/>
              </a:ext>
            </a:extLst>
          </p:cNvPr>
          <p:cNvSpPr txBox="1"/>
          <p:nvPr/>
        </p:nvSpPr>
        <p:spPr>
          <a:xfrm>
            <a:off x="1064243" y="4866783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3</a:t>
            </a:r>
            <a:r>
              <a:rPr lang="en-US" sz="1400" dirty="0">
                <a:solidFill>
                  <a:srgbClr val="000000"/>
                </a:solidFill>
              </a:rPr>
              <a:t>, 23:6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DA1FFAA-2C61-104D-9EA0-52F7B218FA2F}"/>
              </a:ext>
            </a:extLst>
          </p:cNvPr>
          <p:cNvGrpSpPr/>
          <p:nvPr/>
        </p:nvGrpSpPr>
        <p:grpSpPr>
          <a:xfrm>
            <a:off x="1205089" y="3684356"/>
            <a:ext cx="427602" cy="762000"/>
            <a:chOff x="2266478" y="2277813"/>
            <a:chExt cx="427602" cy="762000"/>
          </a:xfrm>
        </p:grpSpPr>
        <p:grpSp>
          <p:nvGrpSpPr>
            <p:cNvPr id="70" name="Group 267">
              <a:extLst>
                <a:ext uri="{FF2B5EF4-FFF2-40B4-BE49-F238E27FC236}">
                  <a16:creationId xmlns:a16="http://schemas.microsoft.com/office/drawing/2014/main" id="{F80AC956-AD1D-5F4E-B427-334EBD7734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85" name="Arc 268">
                <a:extLst>
                  <a:ext uri="{FF2B5EF4-FFF2-40B4-BE49-F238E27FC236}">
                    <a16:creationId xmlns:a16="http://schemas.microsoft.com/office/drawing/2014/main" id="{6428D9B9-6D5E-AC49-A89B-3DD8F6F527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Arc 269">
                <a:extLst>
                  <a:ext uri="{FF2B5EF4-FFF2-40B4-BE49-F238E27FC236}">
                    <a16:creationId xmlns:a16="http://schemas.microsoft.com/office/drawing/2014/main" id="{33BCC765-919B-184C-949B-50BD560C4D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Arc 270">
                <a:extLst>
                  <a:ext uri="{FF2B5EF4-FFF2-40B4-BE49-F238E27FC236}">
                    <a16:creationId xmlns:a16="http://schemas.microsoft.com/office/drawing/2014/main" id="{A7D2ADC5-C2F0-2740-85D7-2A10DA6375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Arc 271">
                <a:extLst>
                  <a:ext uri="{FF2B5EF4-FFF2-40B4-BE49-F238E27FC236}">
                    <a16:creationId xmlns:a16="http://schemas.microsoft.com/office/drawing/2014/main" id="{E3B06B79-2874-F944-ADD9-6E913BB456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Line 272">
                <a:extLst>
                  <a:ext uri="{FF2B5EF4-FFF2-40B4-BE49-F238E27FC236}">
                    <a16:creationId xmlns:a16="http://schemas.microsoft.com/office/drawing/2014/main" id="{08FBA86F-8819-CA46-B0D7-A54AB760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273">
                <a:extLst>
                  <a:ext uri="{FF2B5EF4-FFF2-40B4-BE49-F238E27FC236}">
                    <a16:creationId xmlns:a16="http://schemas.microsoft.com/office/drawing/2014/main" id="{309C6884-D5E8-004D-8AFD-71821C5BCF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Arc 274">
                <a:extLst>
                  <a:ext uri="{FF2B5EF4-FFF2-40B4-BE49-F238E27FC236}">
                    <a16:creationId xmlns:a16="http://schemas.microsoft.com/office/drawing/2014/main" id="{DB53773B-AF01-8F49-9E1E-3D8260AB3C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Arc 275">
                <a:extLst>
                  <a:ext uri="{FF2B5EF4-FFF2-40B4-BE49-F238E27FC236}">
                    <a16:creationId xmlns:a16="http://schemas.microsoft.com/office/drawing/2014/main" id="{7DCBCB7D-5301-224C-9782-B9EDD37E3F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Arc 276">
                <a:extLst>
                  <a:ext uri="{FF2B5EF4-FFF2-40B4-BE49-F238E27FC236}">
                    <a16:creationId xmlns:a16="http://schemas.microsoft.com/office/drawing/2014/main" id="{EDC922D4-CB11-2742-9836-CC9C1EE368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277">
                <a:extLst>
                  <a:ext uri="{FF2B5EF4-FFF2-40B4-BE49-F238E27FC236}">
                    <a16:creationId xmlns:a16="http://schemas.microsoft.com/office/drawing/2014/main" id="{78C155B0-8EDB-9044-9A02-1DDE1A73BF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278">
                <a:extLst>
                  <a:ext uri="{FF2B5EF4-FFF2-40B4-BE49-F238E27FC236}">
                    <a16:creationId xmlns:a16="http://schemas.microsoft.com/office/drawing/2014/main" id="{864EE12D-D8D3-3540-9DB4-8D44B9B394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279">
                <a:extLst>
                  <a:ext uri="{FF2B5EF4-FFF2-40B4-BE49-F238E27FC236}">
                    <a16:creationId xmlns:a16="http://schemas.microsoft.com/office/drawing/2014/main" id="{6A23EF5F-E637-1A4E-849E-4CF67CC9D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Arc 280">
                <a:extLst>
                  <a:ext uri="{FF2B5EF4-FFF2-40B4-BE49-F238E27FC236}">
                    <a16:creationId xmlns:a16="http://schemas.microsoft.com/office/drawing/2014/main" id="{E3CD7F26-E0BE-7345-AD46-5596D890F5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1" name="Group 281">
              <a:extLst>
                <a:ext uri="{FF2B5EF4-FFF2-40B4-BE49-F238E27FC236}">
                  <a16:creationId xmlns:a16="http://schemas.microsoft.com/office/drawing/2014/main" id="{7B5F4D44-E12C-1448-B480-EF0EEAF299F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72" name="Arc 282">
                <a:extLst>
                  <a:ext uri="{FF2B5EF4-FFF2-40B4-BE49-F238E27FC236}">
                    <a16:creationId xmlns:a16="http://schemas.microsoft.com/office/drawing/2014/main" id="{2CBAC686-C2B8-A24E-89C3-AD3A63AE3F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283">
                <a:extLst>
                  <a:ext uri="{FF2B5EF4-FFF2-40B4-BE49-F238E27FC236}">
                    <a16:creationId xmlns:a16="http://schemas.microsoft.com/office/drawing/2014/main" id="{7AF3192C-10E6-B549-816F-1261600929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284">
                <a:extLst>
                  <a:ext uri="{FF2B5EF4-FFF2-40B4-BE49-F238E27FC236}">
                    <a16:creationId xmlns:a16="http://schemas.microsoft.com/office/drawing/2014/main" id="{C6CF80E8-03C5-A546-8D77-9D7D6CFD98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Arc 285">
                <a:extLst>
                  <a:ext uri="{FF2B5EF4-FFF2-40B4-BE49-F238E27FC236}">
                    <a16:creationId xmlns:a16="http://schemas.microsoft.com/office/drawing/2014/main" id="{3A7CC64C-6660-EF41-A1FD-D499B88150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Line 286">
                <a:extLst>
                  <a:ext uri="{FF2B5EF4-FFF2-40B4-BE49-F238E27FC236}">
                    <a16:creationId xmlns:a16="http://schemas.microsoft.com/office/drawing/2014/main" id="{4D1BADA2-F683-1D4E-9560-59E097A12E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287">
                <a:extLst>
                  <a:ext uri="{FF2B5EF4-FFF2-40B4-BE49-F238E27FC236}">
                    <a16:creationId xmlns:a16="http://schemas.microsoft.com/office/drawing/2014/main" id="{07CD43CC-192F-314C-B109-14348CEB2A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Arc 288">
                <a:extLst>
                  <a:ext uri="{FF2B5EF4-FFF2-40B4-BE49-F238E27FC236}">
                    <a16:creationId xmlns:a16="http://schemas.microsoft.com/office/drawing/2014/main" id="{42FF77FC-442F-0C41-8F66-F38D93AB66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Arc 289">
                <a:extLst>
                  <a:ext uri="{FF2B5EF4-FFF2-40B4-BE49-F238E27FC236}">
                    <a16:creationId xmlns:a16="http://schemas.microsoft.com/office/drawing/2014/main" id="{DF8C8644-58D2-1B42-AA1F-05100C2F9C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Arc 290">
                <a:extLst>
                  <a:ext uri="{FF2B5EF4-FFF2-40B4-BE49-F238E27FC236}">
                    <a16:creationId xmlns:a16="http://schemas.microsoft.com/office/drawing/2014/main" id="{01302EA6-A17F-FD4A-B7C6-E1585CCB2A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Arc 291">
                <a:extLst>
                  <a:ext uri="{FF2B5EF4-FFF2-40B4-BE49-F238E27FC236}">
                    <a16:creationId xmlns:a16="http://schemas.microsoft.com/office/drawing/2014/main" id="{BD426326-E694-7441-A222-D14F74B0ED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Arc 292">
                <a:extLst>
                  <a:ext uri="{FF2B5EF4-FFF2-40B4-BE49-F238E27FC236}">
                    <a16:creationId xmlns:a16="http://schemas.microsoft.com/office/drawing/2014/main" id="{754859E0-C472-2344-AB36-A0C1E14BC8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rc 293">
                <a:extLst>
                  <a:ext uri="{FF2B5EF4-FFF2-40B4-BE49-F238E27FC236}">
                    <a16:creationId xmlns:a16="http://schemas.microsoft.com/office/drawing/2014/main" id="{E7A206CD-6A7B-B848-A2B2-7BBA8CC747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Arc 294">
                <a:extLst>
                  <a:ext uri="{FF2B5EF4-FFF2-40B4-BE49-F238E27FC236}">
                    <a16:creationId xmlns:a16="http://schemas.microsoft.com/office/drawing/2014/main" id="{B03F65C3-FC31-9F47-809B-A87794B5A9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AFA193B9-B721-C04C-BFF7-518626AA83BC}"/>
              </a:ext>
            </a:extLst>
          </p:cNvPr>
          <p:cNvSpPr txBox="1"/>
          <p:nvPr/>
        </p:nvSpPr>
        <p:spPr>
          <a:xfrm>
            <a:off x="1064243" y="3361044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2</a:t>
            </a:r>
            <a:r>
              <a:rPr lang="en-US" sz="1400" dirty="0">
                <a:solidFill>
                  <a:srgbClr val="000000"/>
                </a:solidFill>
              </a:rPr>
              <a:t>, 1:20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2E9A2-D878-584A-A0BB-403689EAD4DA}"/>
              </a:ext>
            </a:extLst>
          </p:cNvPr>
          <p:cNvSpPr txBox="1"/>
          <p:nvPr/>
        </p:nvSpPr>
        <p:spPr>
          <a:xfrm>
            <a:off x="2390559" y="975294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driver matcher uses FT 37-43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55500A-B2AF-614A-805F-2BE1EDFAABA6}"/>
              </a:ext>
            </a:extLst>
          </p:cNvPr>
          <p:cNvGrpSpPr/>
          <p:nvPr/>
        </p:nvGrpSpPr>
        <p:grpSpPr>
          <a:xfrm>
            <a:off x="2942626" y="1702850"/>
            <a:ext cx="3622074" cy="1028416"/>
            <a:chOff x="3835976" y="1702850"/>
            <a:chExt cx="3622074" cy="1028416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067CFAB-D73C-C247-B23B-2EEDDA82F269}"/>
                </a:ext>
              </a:extLst>
            </p:cNvPr>
            <p:cNvGrpSpPr/>
            <p:nvPr/>
          </p:nvGrpSpPr>
          <p:grpSpPr>
            <a:xfrm>
              <a:off x="5425318" y="1770375"/>
              <a:ext cx="427602" cy="762000"/>
              <a:chOff x="2266478" y="2277813"/>
              <a:chExt cx="427602" cy="762000"/>
            </a:xfrm>
          </p:grpSpPr>
          <p:grpSp>
            <p:nvGrpSpPr>
              <p:cNvPr id="100" name="Group 267">
                <a:extLst>
                  <a:ext uri="{FF2B5EF4-FFF2-40B4-BE49-F238E27FC236}">
                    <a16:creationId xmlns:a16="http://schemas.microsoft.com/office/drawing/2014/main" id="{2C455E28-92B6-0A44-A819-33C188689C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15" name="Arc 268">
                  <a:extLst>
                    <a:ext uri="{FF2B5EF4-FFF2-40B4-BE49-F238E27FC236}">
                      <a16:creationId xmlns:a16="http://schemas.microsoft.com/office/drawing/2014/main" id="{00588DB1-B384-F24F-91FA-DFCDC40CD66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" name="Arc 269">
                  <a:extLst>
                    <a:ext uri="{FF2B5EF4-FFF2-40B4-BE49-F238E27FC236}">
                      <a16:creationId xmlns:a16="http://schemas.microsoft.com/office/drawing/2014/main" id="{B2D375AD-58EB-B340-B85E-985078493D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" name="Arc 270">
                  <a:extLst>
                    <a:ext uri="{FF2B5EF4-FFF2-40B4-BE49-F238E27FC236}">
                      <a16:creationId xmlns:a16="http://schemas.microsoft.com/office/drawing/2014/main" id="{BA973ADE-24B5-2F44-901E-38843B2DAE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8" name="Arc 271">
                  <a:extLst>
                    <a:ext uri="{FF2B5EF4-FFF2-40B4-BE49-F238E27FC236}">
                      <a16:creationId xmlns:a16="http://schemas.microsoft.com/office/drawing/2014/main" id="{9E3FAEA4-1997-D241-80B3-B823CB73AD7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" name="Line 272">
                  <a:extLst>
                    <a:ext uri="{FF2B5EF4-FFF2-40B4-BE49-F238E27FC236}">
                      <a16:creationId xmlns:a16="http://schemas.microsoft.com/office/drawing/2014/main" id="{20E71AB4-1220-5C4D-8D72-39AE17FBEA9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" name="Line 273">
                  <a:extLst>
                    <a:ext uri="{FF2B5EF4-FFF2-40B4-BE49-F238E27FC236}">
                      <a16:creationId xmlns:a16="http://schemas.microsoft.com/office/drawing/2014/main" id="{8C6FE8AA-FCE1-454F-8C96-CB9D74B9098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" name="Arc 274">
                  <a:extLst>
                    <a:ext uri="{FF2B5EF4-FFF2-40B4-BE49-F238E27FC236}">
                      <a16:creationId xmlns:a16="http://schemas.microsoft.com/office/drawing/2014/main" id="{70B8C36C-6F03-A14C-98FC-89F447960D0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2" name="Arc 275">
                  <a:extLst>
                    <a:ext uri="{FF2B5EF4-FFF2-40B4-BE49-F238E27FC236}">
                      <a16:creationId xmlns:a16="http://schemas.microsoft.com/office/drawing/2014/main" id="{170A7FB0-6ED6-4D4E-B608-F2EE6D1D2CC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3" name="Arc 276">
                  <a:extLst>
                    <a:ext uri="{FF2B5EF4-FFF2-40B4-BE49-F238E27FC236}">
                      <a16:creationId xmlns:a16="http://schemas.microsoft.com/office/drawing/2014/main" id="{90246C89-BC35-8942-A4F6-4D7A0AB0C5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4" name="Arc 277">
                  <a:extLst>
                    <a:ext uri="{FF2B5EF4-FFF2-40B4-BE49-F238E27FC236}">
                      <a16:creationId xmlns:a16="http://schemas.microsoft.com/office/drawing/2014/main" id="{1C0680B6-88FA-B34C-9CEA-BD6431796AA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" name="Arc 278">
                  <a:extLst>
                    <a:ext uri="{FF2B5EF4-FFF2-40B4-BE49-F238E27FC236}">
                      <a16:creationId xmlns:a16="http://schemas.microsoft.com/office/drawing/2014/main" id="{397023C8-CD15-4C4B-BDF2-9D02C351F6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6" name="Arc 279">
                  <a:extLst>
                    <a:ext uri="{FF2B5EF4-FFF2-40B4-BE49-F238E27FC236}">
                      <a16:creationId xmlns:a16="http://schemas.microsoft.com/office/drawing/2014/main" id="{7F43DA05-B1A3-F74A-AFA3-14E9C87E10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" name="Arc 280">
                  <a:extLst>
                    <a:ext uri="{FF2B5EF4-FFF2-40B4-BE49-F238E27FC236}">
                      <a16:creationId xmlns:a16="http://schemas.microsoft.com/office/drawing/2014/main" id="{117509B9-7D17-0A4B-87CE-4B91C0BC6F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" name="Group 281">
                <a:extLst>
                  <a:ext uri="{FF2B5EF4-FFF2-40B4-BE49-F238E27FC236}">
                    <a16:creationId xmlns:a16="http://schemas.microsoft.com/office/drawing/2014/main" id="{332B695C-C24E-E647-A0BE-41B17E94E2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02" name="Arc 282">
                  <a:extLst>
                    <a:ext uri="{FF2B5EF4-FFF2-40B4-BE49-F238E27FC236}">
                      <a16:creationId xmlns:a16="http://schemas.microsoft.com/office/drawing/2014/main" id="{E86744BF-2D12-7141-8068-F713A9E78D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83">
                  <a:extLst>
                    <a:ext uri="{FF2B5EF4-FFF2-40B4-BE49-F238E27FC236}">
                      <a16:creationId xmlns:a16="http://schemas.microsoft.com/office/drawing/2014/main" id="{5944F8BB-0211-2840-A4E0-E5715B6CEC4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Arc 284">
                  <a:extLst>
                    <a:ext uri="{FF2B5EF4-FFF2-40B4-BE49-F238E27FC236}">
                      <a16:creationId xmlns:a16="http://schemas.microsoft.com/office/drawing/2014/main" id="{5BF5BE11-683C-A946-9F0D-23097948D2A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Arc 285">
                  <a:extLst>
                    <a:ext uri="{FF2B5EF4-FFF2-40B4-BE49-F238E27FC236}">
                      <a16:creationId xmlns:a16="http://schemas.microsoft.com/office/drawing/2014/main" id="{5B0838E6-C119-CA48-B752-7AC776CEE2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Line 286">
                  <a:extLst>
                    <a:ext uri="{FF2B5EF4-FFF2-40B4-BE49-F238E27FC236}">
                      <a16:creationId xmlns:a16="http://schemas.microsoft.com/office/drawing/2014/main" id="{EF2F3819-0C87-CB48-9C76-2A7C323E41A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" name="Line 287">
                  <a:extLst>
                    <a:ext uri="{FF2B5EF4-FFF2-40B4-BE49-F238E27FC236}">
                      <a16:creationId xmlns:a16="http://schemas.microsoft.com/office/drawing/2014/main" id="{C4AA54A0-9EC8-9C48-A887-69F5A433492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" name="Arc 288">
                  <a:extLst>
                    <a:ext uri="{FF2B5EF4-FFF2-40B4-BE49-F238E27FC236}">
                      <a16:creationId xmlns:a16="http://schemas.microsoft.com/office/drawing/2014/main" id="{89C9E373-3312-BE47-8F97-E98D1901DD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89">
                  <a:extLst>
                    <a:ext uri="{FF2B5EF4-FFF2-40B4-BE49-F238E27FC236}">
                      <a16:creationId xmlns:a16="http://schemas.microsoft.com/office/drawing/2014/main" id="{6FAF0766-EE28-834A-9F55-CF98DEB900A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90">
                  <a:extLst>
                    <a:ext uri="{FF2B5EF4-FFF2-40B4-BE49-F238E27FC236}">
                      <a16:creationId xmlns:a16="http://schemas.microsoft.com/office/drawing/2014/main" id="{B02A487B-5DB4-4246-B2A4-C21A9F99F7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91">
                  <a:extLst>
                    <a:ext uri="{FF2B5EF4-FFF2-40B4-BE49-F238E27FC236}">
                      <a16:creationId xmlns:a16="http://schemas.microsoft.com/office/drawing/2014/main" id="{DEED3365-07CB-B347-A901-68FED12BB2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92">
                  <a:extLst>
                    <a:ext uri="{FF2B5EF4-FFF2-40B4-BE49-F238E27FC236}">
                      <a16:creationId xmlns:a16="http://schemas.microsoft.com/office/drawing/2014/main" id="{55BBA888-B94C-B147-AD04-617C5819A38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3" name="Arc 293">
                  <a:extLst>
                    <a:ext uri="{FF2B5EF4-FFF2-40B4-BE49-F238E27FC236}">
                      <a16:creationId xmlns:a16="http://schemas.microsoft.com/office/drawing/2014/main" id="{95B85500-CB46-4A42-8081-0E54E43482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4" name="Arc 294">
                  <a:extLst>
                    <a:ext uri="{FF2B5EF4-FFF2-40B4-BE49-F238E27FC236}">
                      <a16:creationId xmlns:a16="http://schemas.microsoft.com/office/drawing/2014/main" id="{63EA268B-E7C0-014B-80A7-7317A680D0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/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782EF79-341B-B348-BA57-49B36727B9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1091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3D1C82E6-C40E-8748-9E11-7129B53A4D10}"/>
                </a:ext>
              </a:extLst>
            </p:cNvPr>
            <p:cNvGrpSpPr/>
            <p:nvPr/>
          </p:nvGrpSpPr>
          <p:grpSpPr>
            <a:xfrm>
              <a:off x="3835976" y="1972330"/>
              <a:ext cx="543906" cy="523218"/>
              <a:chOff x="7097485" y="3674605"/>
              <a:chExt cx="548640" cy="548640"/>
            </a:xfrm>
          </p:grpSpPr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D05A6A7-E396-4742-8DF6-AB432CEDC1A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F5CFBB11-3418-2E4A-9D8C-0F54DE384E47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51A85666-601F-0949-9721-4135EED2B49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07420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D52CC5F-EB73-C446-A3E8-76A956DE2D83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5050335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3BA6080-B8FB-1043-8252-BD8D239C7642}"/>
                </a:ext>
              </a:extLst>
            </p:cNvPr>
            <p:cNvCxnSpPr>
              <a:cxnSpLocks/>
            </p:cNvCxnSpPr>
            <p:nvPr/>
          </p:nvCxnSpPr>
          <p:spPr>
            <a:xfrm>
              <a:off x="4102620" y="177351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4DD2873-4A84-4C47-83E0-18D3539F3541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0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87FB9104-C536-994A-9B09-EA4C82FF196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34998" y="227406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7168B13-2584-8F4D-9F6F-D574F881A884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1" y="265621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86C12F0-1903-FA41-8C3C-F71D14635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7570" y="265621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E2EC773-4381-1946-A8EB-2D3C52067497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5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287790BB-9FC9-0D44-B7F6-3904B24E65D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18127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590AEF5-280B-DB49-BE32-25C74ABB54EF}"/>
                </a:ext>
              </a:extLst>
            </p:cNvPr>
            <p:cNvSpPr/>
            <p:nvPr/>
          </p:nvSpPr>
          <p:spPr>
            <a:xfrm>
              <a:off x="7059611" y="1744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EA17BE5-F589-5B47-B5C9-ED15D02A743B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59" y="177662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1877180-94E8-DB4A-9D5A-35F5B6E8CAA7}"/>
                </a:ext>
              </a:extLst>
            </p:cNvPr>
            <p:cNvSpPr/>
            <p:nvPr/>
          </p:nvSpPr>
          <p:spPr>
            <a:xfrm>
              <a:off x="7050086" y="2506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9070E80-4FA1-034A-9CEF-3236B76332A2}"/>
                </a:ext>
              </a:extLst>
            </p:cNvPr>
            <p:cNvCxnSpPr>
              <a:cxnSpLocks/>
            </p:cNvCxnSpPr>
            <p:nvPr/>
          </p:nvCxnSpPr>
          <p:spPr>
            <a:xfrm>
              <a:off x="5769934" y="252343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/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/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/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/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8D57FB0F-3309-3D4E-A6FD-4495A870E5EA}"/>
              </a:ext>
            </a:extLst>
          </p:cNvPr>
          <p:cNvSpPr txBox="1"/>
          <p:nvPr/>
        </p:nvSpPr>
        <p:spPr>
          <a:xfrm>
            <a:off x="2096563" y="2909543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RF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F26605D-1EF3-F445-BAC3-D6C36280706E}"/>
              </a:ext>
            </a:extLst>
          </p:cNvPr>
          <p:cNvSpPr txBox="1"/>
          <p:nvPr/>
        </p:nvSpPr>
        <p:spPr>
          <a:xfrm>
            <a:off x="2255245" y="4810822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IF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3298AF-E55B-184A-9B91-5274C789CED4}"/>
              </a:ext>
            </a:extLst>
          </p:cNvPr>
          <p:cNvGrpSpPr/>
          <p:nvPr/>
        </p:nvGrpSpPr>
        <p:grpSpPr>
          <a:xfrm>
            <a:off x="2914051" y="3049038"/>
            <a:ext cx="3828648" cy="1532436"/>
            <a:chOff x="3807401" y="3049038"/>
            <a:chExt cx="3828648" cy="1532436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9E29737-4F6C-4946-A3E7-D20824E28EEE}"/>
                </a:ext>
              </a:extLst>
            </p:cNvPr>
            <p:cNvGrpSpPr/>
            <p:nvPr/>
          </p:nvGrpSpPr>
          <p:grpSpPr>
            <a:xfrm>
              <a:off x="5396743" y="3681076"/>
              <a:ext cx="427602" cy="762000"/>
              <a:chOff x="2266478" y="2277813"/>
              <a:chExt cx="427602" cy="762000"/>
            </a:xfrm>
          </p:grpSpPr>
          <p:grpSp>
            <p:nvGrpSpPr>
              <p:cNvPr id="163" name="Group 267">
                <a:extLst>
                  <a:ext uri="{FF2B5EF4-FFF2-40B4-BE49-F238E27FC236}">
                    <a16:creationId xmlns:a16="http://schemas.microsoft.com/office/drawing/2014/main" id="{CA2A8B5D-9F92-804B-BA89-8AFFC5267F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68">
                  <a:extLst>
                    <a:ext uri="{FF2B5EF4-FFF2-40B4-BE49-F238E27FC236}">
                      <a16:creationId xmlns:a16="http://schemas.microsoft.com/office/drawing/2014/main" id="{D93CF0DC-1A2D-C547-AF13-A6496376AD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69">
                  <a:extLst>
                    <a:ext uri="{FF2B5EF4-FFF2-40B4-BE49-F238E27FC236}">
                      <a16:creationId xmlns:a16="http://schemas.microsoft.com/office/drawing/2014/main" id="{0D29B2B6-D725-2448-97D7-EC7CEE4FD6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70">
                  <a:extLst>
                    <a:ext uri="{FF2B5EF4-FFF2-40B4-BE49-F238E27FC236}">
                      <a16:creationId xmlns:a16="http://schemas.microsoft.com/office/drawing/2014/main" id="{B43FBF0F-98F3-8B4B-8B62-55101A93221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71">
                  <a:extLst>
                    <a:ext uri="{FF2B5EF4-FFF2-40B4-BE49-F238E27FC236}">
                      <a16:creationId xmlns:a16="http://schemas.microsoft.com/office/drawing/2014/main" id="{A554C228-179A-DF42-A600-CAC337AA176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72">
                  <a:extLst>
                    <a:ext uri="{FF2B5EF4-FFF2-40B4-BE49-F238E27FC236}">
                      <a16:creationId xmlns:a16="http://schemas.microsoft.com/office/drawing/2014/main" id="{C4F72FE8-BD58-DE41-9CF9-56621D01D7C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73">
                  <a:extLst>
                    <a:ext uri="{FF2B5EF4-FFF2-40B4-BE49-F238E27FC236}">
                      <a16:creationId xmlns:a16="http://schemas.microsoft.com/office/drawing/2014/main" id="{769847CD-87C9-064B-838F-5A38D51931E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74">
                  <a:extLst>
                    <a:ext uri="{FF2B5EF4-FFF2-40B4-BE49-F238E27FC236}">
                      <a16:creationId xmlns:a16="http://schemas.microsoft.com/office/drawing/2014/main" id="{5EC14B7D-98B3-DB4B-A033-75DFF946F6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75">
                  <a:extLst>
                    <a:ext uri="{FF2B5EF4-FFF2-40B4-BE49-F238E27FC236}">
                      <a16:creationId xmlns:a16="http://schemas.microsoft.com/office/drawing/2014/main" id="{8538A4B1-38AA-9247-A624-66B003E0D3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76">
                  <a:extLst>
                    <a:ext uri="{FF2B5EF4-FFF2-40B4-BE49-F238E27FC236}">
                      <a16:creationId xmlns:a16="http://schemas.microsoft.com/office/drawing/2014/main" id="{3D75F49B-6C9D-694E-96A1-632EFB48E0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77">
                  <a:extLst>
                    <a:ext uri="{FF2B5EF4-FFF2-40B4-BE49-F238E27FC236}">
                      <a16:creationId xmlns:a16="http://schemas.microsoft.com/office/drawing/2014/main" id="{E8E4C35E-B6F0-9447-B963-C74FFF28288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78">
                  <a:extLst>
                    <a:ext uri="{FF2B5EF4-FFF2-40B4-BE49-F238E27FC236}">
                      <a16:creationId xmlns:a16="http://schemas.microsoft.com/office/drawing/2014/main" id="{5A362929-C6D1-664D-B67C-61F1966E1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79">
                  <a:extLst>
                    <a:ext uri="{FF2B5EF4-FFF2-40B4-BE49-F238E27FC236}">
                      <a16:creationId xmlns:a16="http://schemas.microsoft.com/office/drawing/2014/main" id="{CF1EFC78-9C28-2145-9160-E4B190ACC95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80">
                  <a:extLst>
                    <a:ext uri="{FF2B5EF4-FFF2-40B4-BE49-F238E27FC236}">
                      <a16:creationId xmlns:a16="http://schemas.microsoft.com/office/drawing/2014/main" id="{D87FB5D6-3B6C-F343-B006-9900577C4EF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4" name="Group 281">
                <a:extLst>
                  <a:ext uri="{FF2B5EF4-FFF2-40B4-BE49-F238E27FC236}">
                    <a16:creationId xmlns:a16="http://schemas.microsoft.com/office/drawing/2014/main" id="{EC83AE3D-12BF-0C42-A290-96F2021BAF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65" name="Arc 282">
                  <a:extLst>
                    <a:ext uri="{FF2B5EF4-FFF2-40B4-BE49-F238E27FC236}">
                      <a16:creationId xmlns:a16="http://schemas.microsoft.com/office/drawing/2014/main" id="{04A93BA3-86CC-1548-9B5A-6F8D15BC98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83">
                  <a:extLst>
                    <a:ext uri="{FF2B5EF4-FFF2-40B4-BE49-F238E27FC236}">
                      <a16:creationId xmlns:a16="http://schemas.microsoft.com/office/drawing/2014/main" id="{125B7482-C868-B445-BDFB-040457BF121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84">
                  <a:extLst>
                    <a:ext uri="{FF2B5EF4-FFF2-40B4-BE49-F238E27FC236}">
                      <a16:creationId xmlns:a16="http://schemas.microsoft.com/office/drawing/2014/main" id="{79ABDE34-4572-6C4B-9F3A-65DC3765CEB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85">
                  <a:extLst>
                    <a:ext uri="{FF2B5EF4-FFF2-40B4-BE49-F238E27FC236}">
                      <a16:creationId xmlns:a16="http://schemas.microsoft.com/office/drawing/2014/main" id="{256F05B9-53B3-3D47-807A-EEBEF1498C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Line 286">
                  <a:extLst>
                    <a:ext uri="{FF2B5EF4-FFF2-40B4-BE49-F238E27FC236}">
                      <a16:creationId xmlns:a16="http://schemas.microsoft.com/office/drawing/2014/main" id="{E56B3769-B0A4-4A49-93AB-E4BF4DA8C40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Line 287">
                  <a:extLst>
                    <a:ext uri="{FF2B5EF4-FFF2-40B4-BE49-F238E27FC236}">
                      <a16:creationId xmlns:a16="http://schemas.microsoft.com/office/drawing/2014/main" id="{A9DA0A02-3E3B-E241-A606-27E587A9107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Arc 288">
                  <a:extLst>
                    <a:ext uri="{FF2B5EF4-FFF2-40B4-BE49-F238E27FC236}">
                      <a16:creationId xmlns:a16="http://schemas.microsoft.com/office/drawing/2014/main" id="{2AD65559-B8D2-6D47-B82B-58D1FA19C7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Arc 289">
                  <a:extLst>
                    <a:ext uri="{FF2B5EF4-FFF2-40B4-BE49-F238E27FC236}">
                      <a16:creationId xmlns:a16="http://schemas.microsoft.com/office/drawing/2014/main" id="{4470F96C-C9A0-2242-B4FE-EBDF854FE8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Arc 290">
                  <a:extLst>
                    <a:ext uri="{FF2B5EF4-FFF2-40B4-BE49-F238E27FC236}">
                      <a16:creationId xmlns:a16="http://schemas.microsoft.com/office/drawing/2014/main" id="{5B0841CC-7444-C348-8CA9-16B7FF5810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Arc 291">
                  <a:extLst>
                    <a:ext uri="{FF2B5EF4-FFF2-40B4-BE49-F238E27FC236}">
                      <a16:creationId xmlns:a16="http://schemas.microsoft.com/office/drawing/2014/main" id="{C84318DA-6059-454A-B4B6-7495E258E7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Arc 292">
                  <a:extLst>
                    <a:ext uri="{FF2B5EF4-FFF2-40B4-BE49-F238E27FC236}">
                      <a16:creationId xmlns:a16="http://schemas.microsoft.com/office/drawing/2014/main" id="{962C8BEE-F5E6-7D4C-ADD4-2ECEE3B867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Arc 293">
                  <a:extLst>
                    <a:ext uri="{FF2B5EF4-FFF2-40B4-BE49-F238E27FC236}">
                      <a16:creationId xmlns:a16="http://schemas.microsoft.com/office/drawing/2014/main" id="{07A2780D-BF5D-CD46-9160-E202B10886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Arc 294">
                  <a:extLst>
                    <a:ext uri="{FF2B5EF4-FFF2-40B4-BE49-F238E27FC236}">
                      <a16:creationId xmlns:a16="http://schemas.microsoft.com/office/drawing/2014/main" id="{0A1383A4-65C2-8244-BADF-FA5539CA38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/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1E80A005-7342-ED40-B4C8-EF89A8185516}"/>
                </a:ext>
              </a:extLst>
            </p:cNvPr>
            <p:cNvGrpSpPr/>
            <p:nvPr/>
          </p:nvGrpSpPr>
          <p:grpSpPr>
            <a:xfrm>
              <a:off x="3807401" y="3883031"/>
              <a:ext cx="543906" cy="523218"/>
              <a:chOff x="7097485" y="3674605"/>
              <a:chExt cx="548640" cy="548640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9AC2A5DC-D992-364D-8544-526858349FB7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1744114-292A-E742-AA2F-DDBE840F8879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BCE64A8A-3FF0-7A44-BEF4-D74A25053D0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378845" y="330840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D222C42-52E5-D54B-BEBE-62E2F23EC29A}"/>
                </a:ext>
              </a:extLst>
            </p:cNvPr>
            <p:cNvCxnSpPr>
              <a:cxnSpLocks/>
            </p:cNvCxnSpPr>
            <p:nvPr/>
          </p:nvCxnSpPr>
          <p:spPr>
            <a:xfrm>
              <a:off x="4074045" y="36842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D364816-DFE0-5044-8866-1386A63D5B47}"/>
                </a:ext>
              </a:extLst>
            </p:cNvPr>
            <p:cNvCxnSpPr>
              <a:cxnSpLocks/>
            </p:cNvCxnSpPr>
            <p:nvPr/>
          </p:nvCxnSpPr>
          <p:spPr>
            <a:xfrm>
              <a:off x="4093095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DA6E5D5-BD3A-B54F-ACAE-26468E541D2D}"/>
                </a:ext>
              </a:extLst>
            </p:cNvPr>
            <p:cNvCxnSpPr>
              <a:cxnSpLocks/>
            </p:cNvCxnSpPr>
            <p:nvPr/>
          </p:nvCxnSpPr>
          <p:spPr>
            <a:xfrm>
              <a:off x="4083569" y="45669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033E74B-E672-FC47-8C2D-19B2EF2919D9}"/>
                </a:ext>
              </a:extLst>
            </p:cNvPr>
            <p:cNvCxnSpPr>
              <a:cxnSpLocks/>
            </p:cNvCxnSpPr>
            <p:nvPr/>
          </p:nvCxnSpPr>
          <p:spPr>
            <a:xfrm>
              <a:off x="5474220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C511EF3C-F24E-D746-89C5-39034357420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01909" y="369037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5ABDB340-D396-A544-B378-4B791EF7DF41}"/>
                </a:ext>
              </a:extLst>
            </p:cNvPr>
            <p:cNvSpPr/>
            <p:nvPr/>
          </p:nvSpPr>
          <p:spPr>
            <a:xfrm>
              <a:off x="7031036" y="36360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FF8359AB-D297-8F4D-8847-4F51BF4CD24A}"/>
                </a:ext>
              </a:extLst>
            </p:cNvPr>
            <p:cNvSpPr/>
            <p:nvPr/>
          </p:nvSpPr>
          <p:spPr>
            <a:xfrm>
              <a:off x="7021511" y="44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08FC9CF-AEDD-5840-A416-CDB831EDAAD5}"/>
                </a:ext>
              </a:extLst>
            </p:cNvPr>
            <p:cNvCxnSpPr>
              <a:cxnSpLocks/>
            </p:cNvCxnSpPr>
            <p:nvPr/>
          </p:nvCxnSpPr>
          <p:spPr>
            <a:xfrm>
              <a:off x="5741359" y="4442522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/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blipFill>
                  <a:blip r:embed="rId9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7A77BB3-6D3D-5744-AD3E-8F55B87916D2}"/>
                </a:ext>
              </a:extLst>
            </p:cNvPr>
            <p:cNvCxnSpPr>
              <a:cxnSpLocks/>
            </p:cNvCxnSpPr>
            <p:nvPr/>
          </p:nvCxnSpPr>
          <p:spPr>
            <a:xfrm>
              <a:off x="4805253" y="36937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5" name="Group 210">
              <a:extLst>
                <a:ext uri="{FF2B5EF4-FFF2-40B4-BE49-F238E27FC236}">
                  <a16:creationId xmlns:a16="http://schemas.microsoft.com/office/drawing/2014/main" id="{049A2158-743E-D549-8262-DFDB3F3F41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9826" y="3676055"/>
              <a:ext cx="304800" cy="762000"/>
              <a:chOff x="3216" y="1728"/>
              <a:chExt cx="192" cy="480"/>
            </a:xfrm>
          </p:grpSpPr>
          <p:sp>
            <p:nvSpPr>
              <p:cNvPr id="216" name="Line 8">
                <a:extLst>
                  <a:ext uri="{FF2B5EF4-FFF2-40B4-BE49-F238E27FC236}">
                    <a16:creationId xmlns:a16="http://schemas.microsoft.com/office/drawing/2014/main" id="{637433BF-AC1B-934E-BEBC-AB2FE59CD5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9">
                <a:extLst>
                  <a:ext uri="{FF2B5EF4-FFF2-40B4-BE49-F238E27FC236}">
                    <a16:creationId xmlns:a16="http://schemas.microsoft.com/office/drawing/2014/main" id="{470020BF-3049-4F41-A545-A1BC7A683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">
                <a:extLst>
                  <a:ext uri="{FF2B5EF4-FFF2-40B4-BE49-F238E27FC236}">
                    <a16:creationId xmlns:a16="http://schemas.microsoft.com/office/drawing/2014/main" id="{88690B5C-2270-4944-AC7F-D9A3F0E4D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1">
                <a:extLst>
                  <a:ext uri="{FF2B5EF4-FFF2-40B4-BE49-F238E27FC236}">
                    <a16:creationId xmlns:a16="http://schemas.microsoft.com/office/drawing/2014/main" id="{9C512440-9751-2D4B-A469-2A13C60DE2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E1121236-E61F-4046-B614-1ADE24964F3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38331" y="3297424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E9DD8A3D-4C05-6D48-BF9F-D5DBCB091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E9BC24C7-4C03-FA4A-9DA8-E00E79E563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0DBFC955-1781-5A44-B238-06C055E4CC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13EEDFD6-1B50-8D4C-8357-C7BF99B680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4687FFB-894F-8A44-8FA2-54AA85789561}"/>
                </a:ext>
              </a:extLst>
            </p:cNvPr>
            <p:cNvCxnSpPr>
              <a:cxnSpLocks/>
            </p:cNvCxnSpPr>
            <p:nvPr/>
          </p:nvCxnSpPr>
          <p:spPr>
            <a:xfrm>
              <a:off x="5733180" y="3682202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399D790-3918-A249-9BB5-45F369A59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440" y="367361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D1876C45-908D-1F4A-AE2F-4C34A56D4A82}"/>
                </a:ext>
              </a:extLst>
            </p:cNvPr>
            <p:cNvSpPr txBox="1"/>
            <p:nvPr/>
          </p:nvSpPr>
          <p:spPr>
            <a:xfrm>
              <a:off x="6548238" y="3049038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921DBB6-F020-7C4A-9F7B-C1E46392F167}"/>
                </a:ext>
              </a:extLst>
            </p:cNvPr>
            <p:cNvSpPr txBox="1"/>
            <p:nvPr/>
          </p:nvSpPr>
          <p:spPr>
            <a:xfrm>
              <a:off x="6173458" y="3887735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E6D5DAFE-80A2-0B44-8AB3-74F1F33D89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8875" y="3901594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88" name="TextBox 287">
            <a:extLst>
              <a:ext uri="{FF2B5EF4-FFF2-40B4-BE49-F238E27FC236}">
                <a16:creationId xmlns:a16="http://schemas.microsoft.com/office/drawing/2014/main" id="{DCA884DA-26EF-D242-821A-2B98B6268CB3}"/>
              </a:ext>
            </a:extLst>
          </p:cNvPr>
          <p:cNvSpPr txBox="1"/>
          <p:nvPr/>
        </p:nvSpPr>
        <p:spPr>
          <a:xfrm>
            <a:off x="5077769" y="5111852"/>
            <a:ext cx="108781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</a:rPr>
              <a:t>4</a:t>
            </a:r>
            <a:r>
              <a:rPr lang="en-US" sz="1400" dirty="0">
                <a:solidFill>
                  <a:srgbClr val="000000"/>
                </a:solidFill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18uH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B48B4E-32C1-554A-9AA7-96BFBA5C6B32}"/>
              </a:ext>
            </a:extLst>
          </p:cNvPr>
          <p:cNvGrpSpPr/>
          <p:nvPr/>
        </p:nvGrpSpPr>
        <p:grpSpPr>
          <a:xfrm>
            <a:off x="3066451" y="5490846"/>
            <a:ext cx="4148351" cy="980128"/>
            <a:chOff x="3959801" y="5490846"/>
            <a:chExt cx="4148351" cy="980128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4B94678A-D2D9-4E45-AB01-CA7EB9496E7C}"/>
                </a:ext>
              </a:extLst>
            </p:cNvPr>
            <p:cNvGrpSpPr/>
            <p:nvPr/>
          </p:nvGrpSpPr>
          <p:grpSpPr>
            <a:xfrm>
              <a:off x="5549143" y="5570576"/>
              <a:ext cx="427602" cy="762000"/>
              <a:chOff x="2266478" y="2277813"/>
              <a:chExt cx="427602" cy="762000"/>
            </a:xfrm>
          </p:grpSpPr>
          <p:grpSp>
            <p:nvGrpSpPr>
              <p:cNvPr id="232" name="Group 267">
                <a:extLst>
                  <a:ext uri="{FF2B5EF4-FFF2-40B4-BE49-F238E27FC236}">
                    <a16:creationId xmlns:a16="http://schemas.microsoft.com/office/drawing/2014/main" id="{11906E41-8B2C-5445-945B-BE25DA6C22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68">
                  <a:extLst>
                    <a:ext uri="{FF2B5EF4-FFF2-40B4-BE49-F238E27FC236}">
                      <a16:creationId xmlns:a16="http://schemas.microsoft.com/office/drawing/2014/main" id="{7818D847-5B58-BE45-8644-398F401C2D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69">
                  <a:extLst>
                    <a:ext uri="{FF2B5EF4-FFF2-40B4-BE49-F238E27FC236}">
                      <a16:creationId xmlns:a16="http://schemas.microsoft.com/office/drawing/2014/main" id="{54226529-957E-B442-A9C7-A46CD91175A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70">
                  <a:extLst>
                    <a:ext uri="{FF2B5EF4-FFF2-40B4-BE49-F238E27FC236}">
                      <a16:creationId xmlns:a16="http://schemas.microsoft.com/office/drawing/2014/main" id="{FD321180-BCBC-4A46-BB3E-53D7428A506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71">
                  <a:extLst>
                    <a:ext uri="{FF2B5EF4-FFF2-40B4-BE49-F238E27FC236}">
                      <a16:creationId xmlns:a16="http://schemas.microsoft.com/office/drawing/2014/main" id="{3118A6CB-1AA1-0A4E-BF31-CADDB56781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72">
                  <a:extLst>
                    <a:ext uri="{FF2B5EF4-FFF2-40B4-BE49-F238E27FC236}">
                      <a16:creationId xmlns:a16="http://schemas.microsoft.com/office/drawing/2014/main" id="{E47EF38F-0AD0-0E45-B79E-52819C58F97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73">
                  <a:extLst>
                    <a:ext uri="{FF2B5EF4-FFF2-40B4-BE49-F238E27FC236}">
                      <a16:creationId xmlns:a16="http://schemas.microsoft.com/office/drawing/2014/main" id="{1B132075-3F74-F248-8BA3-BC0B14AEF67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74">
                  <a:extLst>
                    <a:ext uri="{FF2B5EF4-FFF2-40B4-BE49-F238E27FC236}">
                      <a16:creationId xmlns:a16="http://schemas.microsoft.com/office/drawing/2014/main" id="{B8D4D3B1-B1E5-B641-B3EA-34FAC2D314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75">
                  <a:extLst>
                    <a:ext uri="{FF2B5EF4-FFF2-40B4-BE49-F238E27FC236}">
                      <a16:creationId xmlns:a16="http://schemas.microsoft.com/office/drawing/2014/main" id="{A52F501D-F9FE-374F-990B-9D9B6272DD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76">
                  <a:extLst>
                    <a:ext uri="{FF2B5EF4-FFF2-40B4-BE49-F238E27FC236}">
                      <a16:creationId xmlns:a16="http://schemas.microsoft.com/office/drawing/2014/main" id="{540AB85E-5075-9449-AA52-1FDFCE628D9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77">
                  <a:extLst>
                    <a:ext uri="{FF2B5EF4-FFF2-40B4-BE49-F238E27FC236}">
                      <a16:creationId xmlns:a16="http://schemas.microsoft.com/office/drawing/2014/main" id="{2A3AEA61-147C-1344-A004-1373B6E5803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78">
                  <a:extLst>
                    <a:ext uri="{FF2B5EF4-FFF2-40B4-BE49-F238E27FC236}">
                      <a16:creationId xmlns:a16="http://schemas.microsoft.com/office/drawing/2014/main" id="{13F7794B-B13A-DE47-8536-B87FBEEAAB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79">
                  <a:extLst>
                    <a:ext uri="{FF2B5EF4-FFF2-40B4-BE49-F238E27FC236}">
                      <a16:creationId xmlns:a16="http://schemas.microsoft.com/office/drawing/2014/main" id="{EF1732F7-CA7B-A443-815B-7069CF811D0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80">
                  <a:extLst>
                    <a:ext uri="{FF2B5EF4-FFF2-40B4-BE49-F238E27FC236}">
                      <a16:creationId xmlns:a16="http://schemas.microsoft.com/office/drawing/2014/main" id="{F6A9E8D0-B89C-0F42-96BA-C165C76266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3" name="Group 281">
                <a:extLst>
                  <a:ext uri="{FF2B5EF4-FFF2-40B4-BE49-F238E27FC236}">
                    <a16:creationId xmlns:a16="http://schemas.microsoft.com/office/drawing/2014/main" id="{8D14A1DC-EFCB-BE4B-BA8C-2CDAEEF380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34" name="Arc 282">
                  <a:extLst>
                    <a:ext uri="{FF2B5EF4-FFF2-40B4-BE49-F238E27FC236}">
                      <a16:creationId xmlns:a16="http://schemas.microsoft.com/office/drawing/2014/main" id="{91268E03-A611-0047-B0A2-E39FF926FF9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Arc 283">
                  <a:extLst>
                    <a:ext uri="{FF2B5EF4-FFF2-40B4-BE49-F238E27FC236}">
                      <a16:creationId xmlns:a16="http://schemas.microsoft.com/office/drawing/2014/main" id="{9F69E59F-BBFA-CB4B-99CE-A4CFC4A3A7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" name="Arc 284">
                  <a:extLst>
                    <a:ext uri="{FF2B5EF4-FFF2-40B4-BE49-F238E27FC236}">
                      <a16:creationId xmlns:a16="http://schemas.microsoft.com/office/drawing/2014/main" id="{4A6B050B-4184-FF45-A645-5D40E23F9F0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Arc 285">
                  <a:extLst>
                    <a:ext uri="{FF2B5EF4-FFF2-40B4-BE49-F238E27FC236}">
                      <a16:creationId xmlns:a16="http://schemas.microsoft.com/office/drawing/2014/main" id="{9CF9BFAB-09D7-3648-9FCA-24A8FD3953B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8" name="Line 286">
                  <a:extLst>
                    <a:ext uri="{FF2B5EF4-FFF2-40B4-BE49-F238E27FC236}">
                      <a16:creationId xmlns:a16="http://schemas.microsoft.com/office/drawing/2014/main" id="{3B4EECF3-0B94-6A4C-9272-7725BDCC66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9" name="Line 287">
                  <a:extLst>
                    <a:ext uri="{FF2B5EF4-FFF2-40B4-BE49-F238E27FC236}">
                      <a16:creationId xmlns:a16="http://schemas.microsoft.com/office/drawing/2014/main" id="{3A03EE0D-27B0-7D40-85C3-0C81992AA1F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Arc 288">
                  <a:extLst>
                    <a:ext uri="{FF2B5EF4-FFF2-40B4-BE49-F238E27FC236}">
                      <a16:creationId xmlns:a16="http://schemas.microsoft.com/office/drawing/2014/main" id="{4E63F0BA-205A-7B4E-9115-C91A7571959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1" name="Arc 289">
                  <a:extLst>
                    <a:ext uri="{FF2B5EF4-FFF2-40B4-BE49-F238E27FC236}">
                      <a16:creationId xmlns:a16="http://schemas.microsoft.com/office/drawing/2014/main" id="{3AFA6188-403B-9540-B633-4D653EB195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2" name="Arc 290">
                  <a:extLst>
                    <a:ext uri="{FF2B5EF4-FFF2-40B4-BE49-F238E27FC236}">
                      <a16:creationId xmlns:a16="http://schemas.microsoft.com/office/drawing/2014/main" id="{74BC9C7A-1BA4-6B4A-921C-3AFD91B3FD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" name="Arc 291">
                  <a:extLst>
                    <a:ext uri="{FF2B5EF4-FFF2-40B4-BE49-F238E27FC236}">
                      <a16:creationId xmlns:a16="http://schemas.microsoft.com/office/drawing/2014/main" id="{1ED1F671-4197-2540-8312-835D2A371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4" name="Arc 292">
                  <a:extLst>
                    <a:ext uri="{FF2B5EF4-FFF2-40B4-BE49-F238E27FC236}">
                      <a16:creationId xmlns:a16="http://schemas.microsoft.com/office/drawing/2014/main" id="{0F1F5C6E-50D3-4C4E-AAC3-9F76256BDC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5" name="Arc 293">
                  <a:extLst>
                    <a:ext uri="{FF2B5EF4-FFF2-40B4-BE49-F238E27FC236}">
                      <a16:creationId xmlns:a16="http://schemas.microsoft.com/office/drawing/2014/main" id="{A190015B-70F9-7245-A81F-352E56E258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" name="Arc 294">
                  <a:extLst>
                    <a:ext uri="{FF2B5EF4-FFF2-40B4-BE49-F238E27FC236}">
                      <a16:creationId xmlns:a16="http://schemas.microsoft.com/office/drawing/2014/main" id="{0274AA24-28C4-E24B-8224-42014A67CA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7A3F599-C1C2-904B-9935-B4A3C70B52BA}"/>
                    </a:ext>
                  </a:extLst>
                </p:cNvPr>
                <p:cNvSpPr txBox="1"/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7A3F599-C1C2-904B-9935-B4A3C70B5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925812B2-846B-6C4E-A585-0F002D413BCC}"/>
                </a:ext>
              </a:extLst>
            </p:cNvPr>
            <p:cNvGrpSpPr/>
            <p:nvPr/>
          </p:nvGrpSpPr>
          <p:grpSpPr>
            <a:xfrm>
              <a:off x="3959801" y="5772531"/>
              <a:ext cx="543906" cy="523218"/>
              <a:chOff x="7097485" y="3674605"/>
              <a:chExt cx="548640" cy="548640"/>
            </a:xfrm>
          </p:grpSpPr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38ABA104-9966-2E46-BBA8-7E58ACC0676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85A09CB1-3B36-084A-A571-19A1328CCB9C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A80B58DD-CD12-3C45-B9C4-41A60E8FDE3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31245" y="5199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E44A93B-D9DD-624E-9FD4-A5AEC125A613}"/>
                </a:ext>
              </a:extLst>
            </p:cNvPr>
            <p:cNvCxnSpPr>
              <a:cxnSpLocks/>
            </p:cNvCxnSpPr>
            <p:nvPr/>
          </p:nvCxnSpPr>
          <p:spPr>
            <a:xfrm>
              <a:off x="4226445" y="55737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0B230D98-4351-224B-ABCE-393EAA70179D}"/>
                </a:ext>
              </a:extLst>
            </p:cNvPr>
            <p:cNvCxnSpPr>
              <a:cxnSpLocks/>
            </p:cNvCxnSpPr>
            <p:nvPr/>
          </p:nvCxnSpPr>
          <p:spPr>
            <a:xfrm>
              <a:off x="4245495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6904394-51A4-6E47-BE52-E7040A7D064D}"/>
                </a:ext>
              </a:extLst>
            </p:cNvPr>
            <p:cNvCxnSpPr>
              <a:cxnSpLocks/>
            </p:cNvCxnSpPr>
            <p:nvPr/>
          </p:nvCxnSpPr>
          <p:spPr>
            <a:xfrm>
              <a:off x="4235969" y="64564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D409C9B-AF74-CC47-87CE-A535E970955E}"/>
                </a:ext>
              </a:extLst>
            </p:cNvPr>
            <p:cNvCxnSpPr>
              <a:cxnSpLocks/>
            </p:cNvCxnSpPr>
            <p:nvPr/>
          </p:nvCxnSpPr>
          <p:spPr>
            <a:xfrm>
              <a:off x="5626620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690159C6-9335-8B43-B25A-2C83DBA034E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0133" y="557371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8EE97D61-AE20-CF42-944D-B3B35A372308}"/>
                </a:ext>
              </a:extLst>
            </p:cNvPr>
            <p:cNvSpPr/>
            <p:nvPr/>
          </p:nvSpPr>
          <p:spPr>
            <a:xfrm>
              <a:off x="7711756" y="5526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78CDFF2E-8676-F848-88D4-F57530312301}"/>
                </a:ext>
              </a:extLst>
            </p:cNvPr>
            <p:cNvSpPr/>
            <p:nvPr/>
          </p:nvSpPr>
          <p:spPr>
            <a:xfrm>
              <a:off x="7671751" y="6290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E817654A-7A2C-C743-A185-4E4ECE3A7383}"/>
                </a:ext>
              </a:extLst>
            </p:cNvPr>
            <p:cNvCxnSpPr>
              <a:cxnSpLocks/>
            </p:cNvCxnSpPr>
            <p:nvPr/>
          </p:nvCxnSpPr>
          <p:spPr>
            <a:xfrm>
              <a:off x="5893759" y="6332022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00B6EB5-8B38-6446-B86B-D5BB549F86A1}"/>
                    </a:ext>
                  </a:extLst>
                </p:cNvPr>
                <p:cNvSpPr txBox="1"/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00B6EB5-8B38-6446-B86B-D5BB549F8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CF580094-3794-524F-98A8-F48AD5D47A9F}"/>
                </a:ext>
              </a:extLst>
            </p:cNvPr>
            <p:cNvCxnSpPr>
              <a:cxnSpLocks/>
            </p:cNvCxnSpPr>
            <p:nvPr/>
          </p:nvCxnSpPr>
          <p:spPr>
            <a:xfrm>
              <a:off x="4957653" y="55832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5" name="Group 210">
              <a:extLst>
                <a:ext uri="{FF2B5EF4-FFF2-40B4-BE49-F238E27FC236}">
                  <a16:creationId xmlns:a16="http://schemas.microsoft.com/office/drawing/2014/main" id="{1925B57E-F347-0644-9591-9864514A10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7666" y="5565555"/>
              <a:ext cx="304800" cy="762000"/>
              <a:chOff x="3216" y="1728"/>
              <a:chExt cx="192" cy="480"/>
            </a:xfrm>
          </p:grpSpPr>
          <p:sp>
            <p:nvSpPr>
              <p:cNvPr id="276" name="Line 8">
                <a:extLst>
                  <a:ext uri="{FF2B5EF4-FFF2-40B4-BE49-F238E27FC236}">
                    <a16:creationId xmlns:a16="http://schemas.microsoft.com/office/drawing/2014/main" id="{62092F27-8D16-0842-932B-4725DDF6D7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9">
                <a:extLst>
                  <a:ext uri="{FF2B5EF4-FFF2-40B4-BE49-F238E27FC236}">
                    <a16:creationId xmlns:a16="http://schemas.microsoft.com/office/drawing/2014/main" id="{452FC54F-564B-784F-B605-2F43045B77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">
                <a:extLst>
                  <a:ext uri="{FF2B5EF4-FFF2-40B4-BE49-F238E27FC236}">
                    <a16:creationId xmlns:a16="http://schemas.microsoft.com/office/drawing/2014/main" id="{F91CA02D-2922-3C4C-9FA0-A6031F400E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Line 11">
                <a:extLst>
                  <a:ext uri="{FF2B5EF4-FFF2-40B4-BE49-F238E27FC236}">
                    <a16:creationId xmlns:a16="http://schemas.microsoft.com/office/drawing/2014/main" id="{10751AB9-51E1-084E-8134-DD0045FACD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9FFBBE55-1F02-3146-B4B6-E4E24E2734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2161" y="5563094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47CF488E-AEDD-8247-9A58-B83D0880A4B7}"/>
                </a:ext>
              </a:extLst>
            </p:cNvPr>
            <p:cNvSpPr txBox="1"/>
            <p:nvPr/>
          </p:nvSpPr>
          <p:spPr>
            <a:xfrm>
              <a:off x="4730236" y="5864521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290" name="Group 210">
              <a:extLst>
                <a:ext uri="{FF2B5EF4-FFF2-40B4-BE49-F238E27FC236}">
                  <a16:creationId xmlns:a16="http://schemas.microsoft.com/office/drawing/2014/main" id="{004D5953-42FE-634E-9B0F-C28B4E887B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1533" y="5577246"/>
              <a:ext cx="304800" cy="762000"/>
              <a:chOff x="3216" y="1728"/>
              <a:chExt cx="192" cy="480"/>
            </a:xfrm>
          </p:grpSpPr>
          <p:sp>
            <p:nvSpPr>
              <p:cNvPr id="291" name="Line 8">
                <a:extLst>
                  <a:ext uri="{FF2B5EF4-FFF2-40B4-BE49-F238E27FC236}">
                    <a16:creationId xmlns:a16="http://schemas.microsoft.com/office/drawing/2014/main" id="{ABBDFB72-294F-CC44-88F3-3FB7926C0A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9">
                <a:extLst>
                  <a:ext uri="{FF2B5EF4-FFF2-40B4-BE49-F238E27FC236}">
                    <a16:creationId xmlns:a16="http://schemas.microsoft.com/office/drawing/2014/main" id="{0DFF60CE-7828-D342-92A0-8EFAA7B8EC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">
                <a:extLst>
                  <a:ext uri="{FF2B5EF4-FFF2-40B4-BE49-F238E27FC236}">
                    <a16:creationId xmlns:a16="http://schemas.microsoft.com/office/drawing/2014/main" id="{68531518-7052-0543-BD25-045F4F9BBE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1">
                <a:extLst>
                  <a:ext uri="{FF2B5EF4-FFF2-40B4-BE49-F238E27FC236}">
                    <a16:creationId xmlns:a16="http://schemas.microsoft.com/office/drawing/2014/main" id="{5D1BCF6D-1144-954A-B304-CFFEA0576A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47E5005-39FD-7E4C-8279-114F0CEFD2DD}"/>
                </a:ext>
              </a:extLst>
            </p:cNvPr>
            <p:cNvCxnSpPr>
              <a:cxnSpLocks/>
            </p:cNvCxnSpPr>
            <p:nvPr/>
          </p:nvCxnSpPr>
          <p:spPr>
            <a:xfrm>
              <a:off x="5223933" y="627353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35BA5CAE-C387-CE4E-90BF-60DABB032DEF}"/>
                </a:ext>
              </a:extLst>
            </p:cNvPr>
            <p:cNvSpPr txBox="1"/>
            <p:nvPr/>
          </p:nvSpPr>
          <p:spPr>
            <a:xfrm>
              <a:off x="6704667" y="5668967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297" name="Group 209">
              <a:extLst>
                <a:ext uri="{FF2B5EF4-FFF2-40B4-BE49-F238E27FC236}">
                  <a16:creationId xmlns:a16="http://schemas.microsoft.com/office/drawing/2014/main" id="{46D35A93-D8FC-DC4D-BB55-9B3F1690D73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185742" y="5202810"/>
              <a:ext cx="155448" cy="731520"/>
              <a:chOff x="3935" y="1728"/>
              <a:chExt cx="96" cy="480"/>
            </a:xfrm>
          </p:grpSpPr>
          <p:sp>
            <p:nvSpPr>
              <p:cNvPr id="298" name="Arc 59">
                <a:extLst>
                  <a:ext uri="{FF2B5EF4-FFF2-40B4-BE49-F238E27FC236}">
                    <a16:creationId xmlns:a16="http://schemas.microsoft.com/office/drawing/2014/main" id="{098C116E-958B-A04F-BB31-B3EAFDD73F2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9" name="Arc 60">
                <a:extLst>
                  <a:ext uri="{FF2B5EF4-FFF2-40B4-BE49-F238E27FC236}">
                    <a16:creationId xmlns:a16="http://schemas.microsoft.com/office/drawing/2014/main" id="{2303AEA3-2286-1C47-BF83-C98F170E6B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0" name="Arc 61">
                <a:extLst>
                  <a:ext uri="{FF2B5EF4-FFF2-40B4-BE49-F238E27FC236}">
                    <a16:creationId xmlns:a16="http://schemas.microsoft.com/office/drawing/2014/main" id="{3B35EC4A-9D9C-1443-8517-0D8B4D4E11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Arc 62">
                <a:extLst>
                  <a:ext uri="{FF2B5EF4-FFF2-40B4-BE49-F238E27FC236}">
                    <a16:creationId xmlns:a16="http://schemas.microsoft.com/office/drawing/2014/main" id="{E0F53330-187F-E74E-A5C5-717A7DA825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2" name="Line 63">
                <a:extLst>
                  <a:ext uri="{FF2B5EF4-FFF2-40B4-BE49-F238E27FC236}">
                    <a16:creationId xmlns:a16="http://schemas.microsoft.com/office/drawing/2014/main" id="{719FF641-0E3E-E143-B314-CCD8B5444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Line 64">
                <a:extLst>
                  <a:ext uri="{FF2B5EF4-FFF2-40B4-BE49-F238E27FC236}">
                    <a16:creationId xmlns:a16="http://schemas.microsoft.com/office/drawing/2014/main" id="{C2EEF520-8571-1449-9E73-C713A1C187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Arc 65">
                <a:extLst>
                  <a:ext uri="{FF2B5EF4-FFF2-40B4-BE49-F238E27FC236}">
                    <a16:creationId xmlns:a16="http://schemas.microsoft.com/office/drawing/2014/main" id="{DB267263-B4E2-F540-986B-3D726B4DCC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5" name="Arc 66">
                <a:extLst>
                  <a:ext uri="{FF2B5EF4-FFF2-40B4-BE49-F238E27FC236}">
                    <a16:creationId xmlns:a16="http://schemas.microsoft.com/office/drawing/2014/main" id="{4553DE09-9965-5A43-A6A1-A40D97BE268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Arc 67">
                <a:extLst>
                  <a:ext uri="{FF2B5EF4-FFF2-40B4-BE49-F238E27FC236}">
                    <a16:creationId xmlns:a16="http://schemas.microsoft.com/office/drawing/2014/main" id="{E2A4A0B3-DF20-4A4F-AE83-3BF1C5DDE9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" name="Arc 68">
                <a:extLst>
                  <a:ext uri="{FF2B5EF4-FFF2-40B4-BE49-F238E27FC236}">
                    <a16:creationId xmlns:a16="http://schemas.microsoft.com/office/drawing/2014/main" id="{23B33974-CE60-3245-B1C3-934F430A71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Arc 69">
                <a:extLst>
                  <a:ext uri="{FF2B5EF4-FFF2-40B4-BE49-F238E27FC236}">
                    <a16:creationId xmlns:a16="http://schemas.microsoft.com/office/drawing/2014/main" id="{5DED4396-840E-EE49-8466-67365AFD18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" name="Arc 70">
                <a:extLst>
                  <a:ext uri="{FF2B5EF4-FFF2-40B4-BE49-F238E27FC236}">
                    <a16:creationId xmlns:a16="http://schemas.microsoft.com/office/drawing/2014/main" id="{F55BFF53-BF5E-F14A-AEBA-D287B047CE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" name="Arc 71">
                <a:extLst>
                  <a:ext uri="{FF2B5EF4-FFF2-40B4-BE49-F238E27FC236}">
                    <a16:creationId xmlns:a16="http://schemas.microsoft.com/office/drawing/2014/main" id="{D101B941-891B-3248-828E-9CF6C6A43C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6692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15: </a:t>
            </a:r>
            <a:r>
              <a:rPr lang="en-US" sz="4400" dirty="0" err="1"/>
              <a:t>Norcal</a:t>
            </a:r>
            <a:r>
              <a:rPr lang="en-US" sz="4400" dirty="0"/>
              <a:t> Driver Transformers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10EB934-19E9-B84B-8F12-AFCF3DA8C038}"/>
              </a:ext>
            </a:extLst>
          </p:cNvPr>
          <p:cNvGrpSpPr/>
          <p:nvPr/>
        </p:nvGrpSpPr>
        <p:grpSpPr>
          <a:xfrm>
            <a:off x="3204897" y="2496331"/>
            <a:ext cx="427602" cy="762000"/>
            <a:chOff x="2266478" y="2277813"/>
            <a:chExt cx="427602" cy="762000"/>
          </a:xfrm>
        </p:grpSpPr>
        <p:grpSp>
          <p:nvGrpSpPr>
            <p:cNvPr id="7" name="Group 267">
              <a:extLst>
                <a:ext uri="{FF2B5EF4-FFF2-40B4-BE49-F238E27FC236}">
                  <a16:creationId xmlns:a16="http://schemas.microsoft.com/office/drawing/2014/main" id="{94ED62F6-A829-6C4F-99FE-67CBA04705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23" name="Arc 268">
                <a:extLst>
                  <a:ext uri="{FF2B5EF4-FFF2-40B4-BE49-F238E27FC236}">
                    <a16:creationId xmlns:a16="http://schemas.microsoft.com/office/drawing/2014/main" id="{28467655-15F3-0C49-AF8A-25E895B813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4" name="Arc 269">
                <a:extLst>
                  <a:ext uri="{FF2B5EF4-FFF2-40B4-BE49-F238E27FC236}">
                    <a16:creationId xmlns:a16="http://schemas.microsoft.com/office/drawing/2014/main" id="{F6A66728-8D56-F040-B975-AAFA0106D4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5" name="Arc 270">
                <a:extLst>
                  <a:ext uri="{FF2B5EF4-FFF2-40B4-BE49-F238E27FC236}">
                    <a16:creationId xmlns:a16="http://schemas.microsoft.com/office/drawing/2014/main" id="{6C8D4EE6-49F2-DD45-B3B5-99293AAA98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6" name="Arc 271">
                <a:extLst>
                  <a:ext uri="{FF2B5EF4-FFF2-40B4-BE49-F238E27FC236}">
                    <a16:creationId xmlns:a16="http://schemas.microsoft.com/office/drawing/2014/main" id="{703B7A8E-FB8B-534A-960C-7A2C0BF9F4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7" name="Line 272">
                <a:extLst>
                  <a:ext uri="{FF2B5EF4-FFF2-40B4-BE49-F238E27FC236}">
                    <a16:creationId xmlns:a16="http://schemas.microsoft.com/office/drawing/2014/main" id="{49ED7E25-96D1-324B-82A3-BB1D13ED01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" name="Line 273">
                <a:extLst>
                  <a:ext uri="{FF2B5EF4-FFF2-40B4-BE49-F238E27FC236}">
                    <a16:creationId xmlns:a16="http://schemas.microsoft.com/office/drawing/2014/main" id="{6BE8B1E6-F241-024F-B334-A9182BED81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9" name="Arc 274">
                <a:extLst>
                  <a:ext uri="{FF2B5EF4-FFF2-40B4-BE49-F238E27FC236}">
                    <a16:creationId xmlns:a16="http://schemas.microsoft.com/office/drawing/2014/main" id="{B467C634-E5F3-8848-8DCC-0AB25EA451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0" name="Arc 275">
                <a:extLst>
                  <a:ext uri="{FF2B5EF4-FFF2-40B4-BE49-F238E27FC236}">
                    <a16:creationId xmlns:a16="http://schemas.microsoft.com/office/drawing/2014/main" id="{3E3EFA12-51FA-8946-A1F4-3963C3B6F3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1" name="Arc 276">
                <a:extLst>
                  <a:ext uri="{FF2B5EF4-FFF2-40B4-BE49-F238E27FC236}">
                    <a16:creationId xmlns:a16="http://schemas.microsoft.com/office/drawing/2014/main" id="{28962264-EBC0-8F45-B009-9461CC1428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2" name="Arc 277">
                <a:extLst>
                  <a:ext uri="{FF2B5EF4-FFF2-40B4-BE49-F238E27FC236}">
                    <a16:creationId xmlns:a16="http://schemas.microsoft.com/office/drawing/2014/main" id="{6CCBE3D3-E1DE-7344-9F66-1C3FB3858B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3" name="Arc 278">
                <a:extLst>
                  <a:ext uri="{FF2B5EF4-FFF2-40B4-BE49-F238E27FC236}">
                    <a16:creationId xmlns:a16="http://schemas.microsoft.com/office/drawing/2014/main" id="{C36EDC3A-E471-634A-952B-BE594FA778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4" name="Arc 279">
                <a:extLst>
                  <a:ext uri="{FF2B5EF4-FFF2-40B4-BE49-F238E27FC236}">
                    <a16:creationId xmlns:a16="http://schemas.microsoft.com/office/drawing/2014/main" id="{2A461A44-D324-804C-BA1B-79CD872600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35" name="Arc 280">
                <a:extLst>
                  <a:ext uri="{FF2B5EF4-FFF2-40B4-BE49-F238E27FC236}">
                    <a16:creationId xmlns:a16="http://schemas.microsoft.com/office/drawing/2014/main" id="{7C411731-CCE7-7742-BCC6-7C529A9F8D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  <p:grpSp>
          <p:nvGrpSpPr>
            <p:cNvPr id="8" name="Group 281">
              <a:extLst>
                <a:ext uri="{FF2B5EF4-FFF2-40B4-BE49-F238E27FC236}">
                  <a16:creationId xmlns:a16="http://schemas.microsoft.com/office/drawing/2014/main" id="{CBD5995D-3BBA-F24E-84F7-47D4502A738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9" name="Arc 282">
                <a:extLst>
                  <a:ext uri="{FF2B5EF4-FFF2-40B4-BE49-F238E27FC236}">
                    <a16:creationId xmlns:a16="http://schemas.microsoft.com/office/drawing/2014/main" id="{1896FD2D-66D3-DB45-9513-3EC73AF6FE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1" name="Arc 283">
                <a:extLst>
                  <a:ext uri="{FF2B5EF4-FFF2-40B4-BE49-F238E27FC236}">
                    <a16:creationId xmlns:a16="http://schemas.microsoft.com/office/drawing/2014/main" id="{16DB1CAD-EED7-AF43-827D-CFAD1B4685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2" name="Arc 284">
                <a:extLst>
                  <a:ext uri="{FF2B5EF4-FFF2-40B4-BE49-F238E27FC236}">
                    <a16:creationId xmlns:a16="http://schemas.microsoft.com/office/drawing/2014/main" id="{A542F9AC-17D8-C743-9FD7-32C943A7D4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3" name="Arc 285">
                <a:extLst>
                  <a:ext uri="{FF2B5EF4-FFF2-40B4-BE49-F238E27FC236}">
                    <a16:creationId xmlns:a16="http://schemas.microsoft.com/office/drawing/2014/main" id="{E64E83F8-EC0F-C446-85AA-0A6A5F1332D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4" name="Line 286">
                <a:extLst>
                  <a:ext uri="{FF2B5EF4-FFF2-40B4-BE49-F238E27FC236}">
                    <a16:creationId xmlns:a16="http://schemas.microsoft.com/office/drawing/2014/main" id="{3549530B-7451-DA42-9269-C1BBD7BFE2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5" name="Line 287">
                <a:extLst>
                  <a:ext uri="{FF2B5EF4-FFF2-40B4-BE49-F238E27FC236}">
                    <a16:creationId xmlns:a16="http://schemas.microsoft.com/office/drawing/2014/main" id="{E75E11CA-08AB-BB4C-BC63-A302B0816E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6" name="Arc 288">
                <a:extLst>
                  <a:ext uri="{FF2B5EF4-FFF2-40B4-BE49-F238E27FC236}">
                    <a16:creationId xmlns:a16="http://schemas.microsoft.com/office/drawing/2014/main" id="{3D577978-1B09-0843-9488-8C22C823AE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7" name="Arc 289">
                <a:extLst>
                  <a:ext uri="{FF2B5EF4-FFF2-40B4-BE49-F238E27FC236}">
                    <a16:creationId xmlns:a16="http://schemas.microsoft.com/office/drawing/2014/main" id="{3E6EAE3E-A91A-6549-8226-73C5A8B0FD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8" name="Arc 290">
                <a:extLst>
                  <a:ext uri="{FF2B5EF4-FFF2-40B4-BE49-F238E27FC236}">
                    <a16:creationId xmlns:a16="http://schemas.microsoft.com/office/drawing/2014/main" id="{B06466B2-7F92-9445-AA9D-96C0DE62F61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19" name="Arc 291">
                <a:extLst>
                  <a:ext uri="{FF2B5EF4-FFF2-40B4-BE49-F238E27FC236}">
                    <a16:creationId xmlns:a16="http://schemas.microsoft.com/office/drawing/2014/main" id="{21BC41AC-92BA-9940-805B-59B5115AE8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0" name="Arc 292">
                <a:extLst>
                  <a:ext uri="{FF2B5EF4-FFF2-40B4-BE49-F238E27FC236}">
                    <a16:creationId xmlns:a16="http://schemas.microsoft.com/office/drawing/2014/main" id="{FB5A111D-5C02-2648-8F13-18673EA63C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1" name="Arc 293">
                <a:extLst>
                  <a:ext uri="{FF2B5EF4-FFF2-40B4-BE49-F238E27FC236}">
                    <a16:creationId xmlns:a16="http://schemas.microsoft.com/office/drawing/2014/main" id="{FDE8EE66-AA5A-E740-A95D-09E5207F35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22" name="Arc 294">
                <a:extLst>
                  <a:ext uri="{FF2B5EF4-FFF2-40B4-BE49-F238E27FC236}">
                    <a16:creationId xmlns:a16="http://schemas.microsoft.com/office/drawing/2014/main" id="{80E1BC16-300D-434B-9377-F6AC9AC2C6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37C562D-B85D-544E-AF2B-21AD6409EDFA}"/>
              </a:ext>
            </a:extLst>
          </p:cNvPr>
          <p:cNvSpPr txBox="1"/>
          <p:nvPr/>
        </p:nvSpPr>
        <p:spPr>
          <a:xfrm>
            <a:off x="3030600" y="2151105"/>
            <a:ext cx="108791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  <a:r>
              <a:rPr lang="en-US" sz="1400" dirty="0">
                <a:solidFill>
                  <a:srgbClr val="000000"/>
                </a:solidFill>
              </a:rPr>
              <a:t>, 14:4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BD9D6F-8D23-9C45-8F8C-7C24EDE49290}"/>
              </a:ext>
            </a:extLst>
          </p:cNvPr>
          <p:cNvSpPr txBox="1"/>
          <p:nvPr/>
        </p:nvSpPr>
        <p:spPr>
          <a:xfrm>
            <a:off x="4450582" y="1647955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driver matcher uses FT 37-43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4114709-1D9F-B64F-950A-E34678980FF2}"/>
              </a:ext>
            </a:extLst>
          </p:cNvPr>
          <p:cNvGrpSpPr/>
          <p:nvPr/>
        </p:nvGrpSpPr>
        <p:grpSpPr>
          <a:xfrm>
            <a:off x="5002649" y="2375511"/>
            <a:ext cx="3622074" cy="1028416"/>
            <a:chOff x="3835976" y="1702850"/>
            <a:chExt cx="3622074" cy="10284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5425318" y="177037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1091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3835976" y="197233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07420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5050335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4102620" y="177351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0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34998" y="227406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1" y="265621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7570" y="265621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5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18127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7059611" y="1744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59" y="177662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7050086" y="2506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5769934" y="252343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3953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7" y="1525964"/>
                <a:ext cx="8156072" cy="4704423"/>
              </a:xfrm>
            </p:spPr>
            <p:txBody>
              <a:bodyPr/>
              <a:lstStyle/>
              <a:p>
                <a:r>
                  <a:rPr lang="en-US" sz="2000" b="0" dirty="0"/>
                  <a:t>Resistors</a:t>
                </a:r>
              </a:p>
              <a:p>
                <a:pPr lvl="1"/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/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r>
                  <a:rPr lang="en-US" sz="2000" b="0" dirty="0"/>
                  <a:t>Capacitors</a:t>
                </a:r>
              </a:p>
              <a:p>
                <a:pPr lvl="1"/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r>
                  <a:rPr lang="en-US" sz="2000" b="0" dirty="0"/>
                  <a:t>Inductors</a:t>
                </a:r>
              </a:p>
              <a:p>
                <a:pPr lvl="1"/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7" y="1525964"/>
                <a:ext cx="8156072" cy="4704423"/>
              </a:xfrm>
              <a:blipFill>
                <a:blip r:embed="rId2"/>
                <a:stretch>
                  <a:fillRect l="-62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16: </a:t>
            </a:r>
            <a:r>
              <a:rPr lang="en-US" sz="4400" dirty="0" err="1"/>
              <a:t>Norcal</a:t>
            </a:r>
            <a:r>
              <a:rPr lang="en-US" sz="4400" dirty="0"/>
              <a:t> Tuned Transformers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59C1EA-FC82-DF48-811C-FFCCB0EA4E72}"/>
              </a:ext>
            </a:extLst>
          </p:cNvPr>
          <p:cNvGrpSpPr/>
          <p:nvPr/>
        </p:nvGrpSpPr>
        <p:grpSpPr>
          <a:xfrm>
            <a:off x="4665693" y="3979617"/>
            <a:ext cx="427602" cy="762000"/>
            <a:chOff x="2266478" y="2277813"/>
            <a:chExt cx="427602" cy="762000"/>
          </a:xfrm>
        </p:grpSpPr>
        <p:grpSp>
          <p:nvGrpSpPr>
            <p:cNvPr id="7" name="Group 267">
              <a:extLst>
                <a:ext uri="{FF2B5EF4-FFF2-40B4-BE49-F238E27FC236}">
                  <a16:creationId xmlns:a16="http://schemas.microsoft.com/office/drawing/2014/main" id="{C9692F32-9571-FF4D-89FE-63FEBA8A44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23" name="Arc 268">
                <a:extLst>
                  <a:ext uri="{FF2B5EF4-FFF2-40B4-BE49-F238E27FC236}">
                    <a16:creationId xmlns:a16="http://schemas.microsoft.com/office/drawing/2014/main" id="{D2247708-6009-F445-8BE6-985A479971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269">
                <a:extLst>
                  <a:ext uri="{FF2B5EF4-FFF2-40B4-BE49-F238E27FC236}">
                    <a16:creationId xmlns:a16="http://schemas.microsoft.com/office/drawing/2014/main" id="{BEE6DE8B-B945-B040-9143-17A8A7B34F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270">
                <a:extLst>
                  <a:ext uri="{FF2B5EF4-FFF2-40B4-BE49-F238E27FC236}">
                    <a16:creationId xmlns:a16="http://schemas.microsoft.com/office/drawing/2014/main" id="{A07C9CA5-A1C0-3241-82CC-9545A79571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271">
                <a:extLst>
                  <a:ext uri="{FF2B5EF4-FFF2-40B4-BE49-F238E27FC236}">
                    <a16:creationId xmlns:a16="http://schemas.microsoft.com/office/drawing/2014/main" id="{78D697FB-9197-5149-8144-964F133AC3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Line 272">
                <a:extLst>
                  <a:ext uri="{FF2B5EF4-FFF2-40B4-BE49-F238E27FC236}">
                    <a16:creationId xmlns:a16="http://schemas.microsoft.com/office/drawing/2014/main" id="{6C56A75C-FB9E-714B-ACBD-AEE509536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73">
                <a:extLst>
                  <a:ext uri="{FF2B5EF4-FFF2-40B4-BE49-F238E27FC236}">
                    <a16:creationId xmlns:a16="http://schemas.microsoft.com/office/drawing/2014/main" id="{7E24515A-0B6E-E348-972C-79DA8D9D6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Arc 274">
                <a:extLst>
                  <a:ext uri="{FF2B5EF4-FFF2-40B4-BE49-F238E27FC236}">
                    <a16:creationId xmlns:a16="http://schemas.microsoft.com/office/drawing/2014/main" id="{C27A2B39-395D-E246-95D2-48118B3C5C6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Arc 275">
                <a:extLst>
                  <a:ext uri="{FF2B5EF4-FFF2-40B4-BE49-F238E27FC236}">
                    <a16:creationId xmlns:a16="http://schemas.microsoft.com/office/drawing/2014/main" id="{B94E9922-9787-EC45-944F-7662E7799B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Arc 276">
                <a:extLst>
                  <a:ext uri="{FF2B5EF4-FFF2-40B4-BE49-F238E27FC236}">
                    <a16:creationId xmlns:a16="http://schemas.microsoft.com/office/drawing/2014/main" id="{74E39D79-C794-F044-9358-88C6BC7FF3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277">
                <a:extLst>
                  <a:ext uri="{FF2B5EF4-FFF2-40B4-BE49-F238E27FC236}">
                    <a16:creationId xmlns:a16="http://schemas.microsoft.com/office/drawing/2014/main" id="{FAD8B250-0415-A74B-922F-444504CB0D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278">
                <a:extLst>
                  <a:ext uri="{FF2B5EF4-FFF2-40B4-BE49-F238E27FC236}">
                    <a16:creationId xmlns:a16="http://schemas.microsoft.com/office/drawing/2014/main" id="{2F4D0C68-9F49-B44C-AE29-EBD2D29FC9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279">
                <a:extLst>
                  <a:ext uri="{FF2B5EF4-FFF2-40B4-BE49-F238E27FC236}">
                    <a16:creationId xmlns:a16="http://schemas.microsoft.com/office/drawing/2014/main" id="{5E1CAD36-9235-BE40-A433-354DBE0CD7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280">
                <a:extLst>
                  <a:ext uri="{FF2B5EF4-FFF2-40B4-BE49-F238E27FC236}">
                    <a16:creationId xmlns:a16="http://schemas.microsoft.com/office/drawing/2014/main" id="{61747D85-0631-B245-9FCF-B23B542535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281">
              <a:extLst>
                <a:ext uri="{FF2B5EF4-FFF2-40B4-BE49-F238E27FC236}">
                  <a16:creationId xmlns:a16="http://schemas.microsoft.com/office/drawing/2014/main" id="{233D80DB-5797-1F45-9484-A5C806BB1E4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9" name="Arc 282">
                <a:extLst>
                  <a:ext uri="{FF2B5EF4-FFF2-40B4-BE49-F238E27FC236}">
                    <a16:creationId xmlns:a16="http://schemas.microsoft.com/office/drawing/2014/main" id="{73259F98-8D26-F940-820E-A68603DE698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283">
                <a:extLst>
                  <a:ext uri="{FF2B5EF4-FFF2-40B4-BE49-F238E27FC236}">
                    <a16:creationId xmlns:a16="http://schemas.microsoft.com/office/drawing/2014/main" id="{4DEC807E-0366-F849-BBCC-40176670B7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Arc 284">
                <a:extLst>
                  <a:ext uri="{FF2B5EF4-FFF2-40B4-BE49-F238E27FC236}">
                    <a16:creationId xmlns:a16="http://schemas.microsoft.com/office/drawing/2014/main" id="{230C6853-D65B-E445-91AB-171D6DA24D5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Arc 285">
                <a:extLst>
                  <a:ext uri="{FF2B5EF4-FFF2-40B4-BE49-F238E27FC236}">
                    <a16:creationId xmlns:a16="http://schemas.microsoft.com/office/drawing/2014/main" id="{9C071C29-B8CF-1E42-AABF-D5FA3A000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Line 286">
                <a:extLst>
                  <a:ext uri="{FF2B5EF4-FFF2-40B4-BE49-F238E27FC236}">
                    <a16:creationId xmlns:a16="http://schemas.microsoft.com/office/drawing/2014/main" id="{D3251101-5151-3A44-8E98-2FC20822D8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287">
                <a:extLst>
                  <a:ext uri="{FF2B5EF4-FFF2-40B4-BE49-F238E27FC236}">
                    <a16:creationId xmlns:a16="http://schemas.microsoft.com/office/drawing/2014/main" id="{03A1841A-5B9F-2E41-8537-2875874E4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Arc 288">
                <a:extLst>
                  <a:ext uri="{FF2B5EF4-FFF2-40B4-BE49-F238E27FC236}">
                    <a16:creationId xmlns:a16="http://schemas.microsoft.com/office/drawing/2014/main" id="{0810DDE3-2CE1-1647-B778-DED6D764B2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289">
                <a:extLst>
                  <a:ext uri="{FF2B5EF4-FFF2-40B4-BE49-F238E27FC236}">
                    <a16:creationId xmlns:a16="http://schemas.microsoft.com/office/drawing/2014/main" id="{E029F231-758C-C74E-B862-5AE837BE6C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290">
                <a:extLst>
                  <a:ext uri="{FF2B5EF4-FFF2-40B4-BE49-F238E27FC236}">
                    <a16:creationId xmlns:a16="http://schemas.microsoft.com/office/drawing/2014/main" id="{097A5574-7697-DB47-A13C-071AFBEFC4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291">
                <a:extLst>
                  <a:ext uri="{FF2B5EF4-FFF2-40B4-BE49-F238E27FC236}">
                    <a16:creationId xmlns:a16="http://schemas.microsoft.com/office/drawing/2014/main" id="{529B2AA4-AD78-E241-833D-7487D05180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292">
                <a:extLst>
                  <a:ext uri="{FF2B5EF4-FFF2-40B4-BE49-F238E27FC236}">
                    <a16:creationId xmlns:a16="http://schemas.microsoft.com/office/drawing/2014/main" id="{4EF11547-2B58-3940-9682-94C5CF283E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293">
                <a:extLst>
                  <a:ext uri="{FF2B5EF4-FFF2-40B4-BE49-F238E27FC236}">
                    <a16:creationId xmlns:a16="http://schemas.microsoft.com/office/drawing/2014/main" id="{11402CBE-6B85-6344-9F7D-45C8F00190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294">
                <a:extLst>
                  <a:ext uri="{FF2B5EF4-FFF2-40B4-BE49-F238E27FC236}">
                    <a16:creationId xmlns:a16="http://schemas.microsoft.com/office/drawing/2014/main" id="{BE1521C4-F75F-ED4A-992C-6BD333396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8282636-8D40-CA4D-BF80-FAF7C99FD6F2}"/>
              </a:ext>
            </a:extLst>
          </p:cNvPr>
          <p:cNvSpPr txBox="1"/>
          <p:nvPr/>
        </p:nvSpPr>
        <p:spPr>
          <a:xfrm>
            <a:off x="4490605" y="3552993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3</a:t>
            </a:r>
            <a:r>
              <a:rPr lang="en-US" sz="1400" dirty="0">
                <a:solidFill>
                  <a:srgbClr val="000000"/>
                </a:solidFill>
              </a:rPr>
              <a:t>, 23:6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B53AD6-B180-F049-B069-FD5B446E62F5}"/>
              </a:ext>
            </a:extLst>
          </p:cNvPr>
          <p:cNvSpPr txBox="1"/>
          <p:nvPr/>
        </p:nvSpPr>
        <p:spPr>
          <a:xfrm>
            <a:off x="5681607" y="3497032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IF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90F0C7-F762-D248-AE48-90C3F8BFF8BC}"/>
              </a:ext>
            </a:extLst>
          </p:cNvPr>
          <p:cNvSpPr txBox="1"/>
          <p:nvPr/>
        </p:nvSpPr>
        <p:spPr>
          <a:xfrm>
            <a:off x="8504131" y="3798062"/>
            <a:ext cx="108781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</a:rPr>
              <a:t>4</a:t>
            </a:r>
            <a:r>
              <a:rPr lang="en-US" sz="1400" dirty="0">
                <a:solidFill>
                  <a:srgbClr val="000000"/>
                </a:solidFill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18uH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CC35C4-74A0-D64F-8CD2-DF39C00539B6}"/>
              </a:ext>
            </a:extLst>
          </p:cNvPr>
          <p:cNvGrpSpPr/>
          <p:nvPr/>
        </p:nvGrpSpPr>
        <p:grpSpPr>
          <a:xfrm>
            <a:off x="6492813" y="4177056"/>
            <a:ext cx="4148351" cy="980128"/>
            <a:chOff x="3959801" y="5490846"/>
            <a:chExt cx="4148351" cy="98012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5549143" y="5570576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7A3F599-C1C2-904B-9935-B4A3C70B5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3959801" y="5772531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31245" y="5199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4226445" y="55737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4245495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4235969" y="64564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5626620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0133" y="557371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7711756" y="5526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7671751" y="6290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5893759" y="6332022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00B6EB5-8B38-6446-B86B-D5BB549F8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4957653" y="55832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7666" y="5565555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2161" y="5563094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4730236" y="5864521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1533" y="5577246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5223933" y="627353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6704667" y="5668967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185742" y="5202810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8AE2A27-762E-A64E-A865-9F3486C3E1B6}"/>
              </a:ext>
            </a:extLst>
          </p:cNvPr>
          <p:cNvGrpSpPr/>
          <p:nvPr/>
        </p:nvGrpSpPr>
        <p:grpSpPr>
          <a:xfrm>
            <a:off x="5472275" y="1824029"/>
            <a:ext cx="427602" cy="762000"/>
            <a:chOff x="2266478" y="2277813"/>
            <a:chExt cx="427602" cy="762000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D9A8ACE9-3D24-7D43-8A01-54FE403D60F6}"/>
              </a:ext>
            </a:extLst>
          </p:cNvPr>
          <p:cNvSpPr txBox="1"/>
          <p:nvPr/>
        </p:nvSpPr>
        <p:spPr>
          <a:xfrm>
            <a:off x="5331429" y="1500717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2</a:t>
            </a:r>
            <a:r>
              <a:rPr lang="en-US" sz="1400" dirty="0">
                <a:solidFill>
                  <a:srgbClr val="000000"/>
                </a:solidFill>
              </a:rPr>
              <a:t>, 1:20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A4E4214-D56F-C644-BF25-868AFB06B7DB}"/>
              </a:ext>
            </a:extLst>
          </p:cNvPr>
          <p:cNvSpPr txBox="1"/>
          <p:nvPr/>
        </p:nvSpPr>
        <p:spPr>
          <a:xfrm>
            <a:off x="6363749" y="1049216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RF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33E10C0-710E-E14C-913B-A3812D527943}"/>
              </a:ext>
            </a:extLst>
          </p:cNvPr>
          <p:cNvGrpSpPr/>
          <p:nvPr/>
        </p:nvGrpSpPr>
        <p:grpSpPr>
          <a:xfrm>
            <a:off x="7181237" y="1188711"/>
            <a:ext cx="3828648" cy="1532436"/>
            <a:chOff x="3807401" y="3049038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5396743" y="3681076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3807401" y="3883031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378845" y="330840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4074045" y="36842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4093095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4083569" y="45669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5474220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01909" y="369037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7031036" y="36360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7021511" y="44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5741359" y="4442522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blipFill>
                  <a:blip r:embed="rId9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4805253" y="36937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9826" y="3676055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38331" y="3297424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5733180" y="3682202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440" y="367361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6548238" y="3049038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6173458" y="3887735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8875" y="3901594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Acoustics</a:t>
            </a:r>
            <a:endParaRPr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126288" y="1183691"/>
                <a:ext cx="6902346" cy="11987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ra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=332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𝑆𝑊𝑅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𝐴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A is the area of the tube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288" y="1183691"/>
                <a:ext cx="6902346" cy="1198724"/>
              </a:xfrm>
              <a:prstGeom prst="rect">
                <a:avLst/>
              </a:prstGeom>
              <a:blipFill>
                <a:blip r:embed="rId3"/>
                <a:stretch>
                  <a:fillRect l="-1284" b="-31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41</a:t>
            </a:fld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4A20E06-A03C-9C47-87C1-97B0C5683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605571"/>
              </p:ext>
            </p:extLst>
          </p:nvPr>
        </p:nvGraphicFramePr>
        <p:xfrm>
          <a:off x="5789222" y="3084213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L</a:t>
                      </a:r>
                      <a:r>
                        <a:rPr lang="en-US" baseline="-25000" dirty="0" err="1"/>
                        <a:t>p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1pW/m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1pW/m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10nW/m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1nW/m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10mW/m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100mW/m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17: Tuned Speaker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37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18: Acoustic Standing Wave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Bipolar Transistors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BC3D9-0492-F142-8F2D-FBBDBA7DD330}"/>
              </a:ext>
            </a:extLst>
          </p:cNvPr>
          <p:cNvSpPr txBox="1"/>
          <p:nvPr/>
        </p:nvSpPr>
        <p:spPr>
          <a:xfrm>
            <a:off x="9378626" y="3427535"/>
            <a:ext cx="246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Bipolar source model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894F9E-C3B8-0048-AF50-4D2D94DD4F0D}"/>
              </a:ext>
            </a:extLst>
          </p:cNvPr>
          <p:cNvGrpSpPr/>
          <p:nvPr/>
        </p:nvGrpSpPr>
        <p:grpSpPr>
          <a:xfrm>
            <a:off x="10028535" y="2193042"/>
            <a:ext cx="1394176" cy="1069937"/>
            <a:chOff x="10028535" y="2193042"/>
            <a:chExt cx="1394176" cy="1069937"/>
          </a:xfrm>
        </p:grpSpPr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456114" y="2266124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20221" y="186962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113" y="2881979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03160" y="2360247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28535" y="242477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31271" y="222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D72AF8E-A523-4949-8624-13DC85CDCEA5}"/>
              </a:ext>
            </a:extLst>
          </p:cNvPr>
          <p:cNvSpPr/>
          <p:nvPr/>
        </p:nvSpPr>
        <p:spPr>
          <a:xfrm>
            <a:off x="1145629" y="132208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NPN, PNP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 = 𝛼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endParaRPr lang="en-US" sz="2000" baseline="-25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= 𝛽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B</a:t>
            </a:r>
            <a:endParaRPr lang="en-US" sz="2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= 𝛼/(1- 𝛼)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∼ 100</a:t>
            </a:r>
          </a:p>
        </p:txBody>
      </p:sp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5455" y="834570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52D9D83-1045-3C40-A3C8-564609D554B8}"/>
              </a:ext>
            </a:extLst>
          </p:cNvPr>
          <p:cNvSpPr txBox="1"/>
          <p:nvPr/>
        </p:nvSpPr>
        <p:spPr>
          <a:xfrm>
            <a:off x="9442269" y="5634350"/>
            <a:ext cx="265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Bipolar equivalent circuit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FFC49C-A85E-CF44-A0BD-B51E4016EEE7}"/>
              </a:ext>
            </a:extLst>
          </p:cNvPr>
          <p:cNvGrpSpPr/>
          <p:nvPr/>
        </p:nvGrpSpPr>
        <p:grpSpPr>
          <a:xfrm>
            <a:off x="10028535" y="4242441"/>
            <a:ext cx="1575966" cy="1235726"/>
            <a:chOff x="9336522" y="4262361"/>
            <a:chExt cx="1575966" cy="1235726"/>
          </a:xfrm>
        </p:grpSpPr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7453" y="4431287"/>
              <a:ext cx="304800" cy="762000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AF9A5A-07FD-6045-A828-1F2B30E62C3D}"/>
                </a:ext>
              </a:extLst>
            </p:cNvPr>
            <p:cNvSpPr txBox="1"/>
            <p:nvPr/>
          </p:nvSpPr>
          <p:spPr>
            <a:xfrm>
              <a:off x="9754766" y="4595355"/>
              <a:ext cx="309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r</a:t>
              </a:r>
              <a:r>
                <a:rPr lang="en-US" sz="1400" baseline="-25000" dirty="0" err="1">
                  <a:latin typeface="Math1Mono"/>
                </a:rPr>
                <a:t>p</a:t>
              </a:r>
              <a:endParaRPr lang="en-US" sz="1200" baseline="-25000" dirty="0">
                <a:latin typeface="Math1Mono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97852" y="44617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9674052" y="519328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DBE2A9C-AD3C-FD43-ACA7-C6F2964947CF}"/>
                </a:ext>
              </a:extLst>
            </p:cNvPr>
            <p:cNvSpPr/>
            <p:nvPr/>
          </p:nvSpPr>
          <p:spPr>
            <a:xfrm>
              <a:off x="9634810" y="43550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053464" y="5204955"/>
              <a:ext cx="1588" cy="2194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8C7A4D2-666B-E34A-9294-43779923EAE6}"/>
                </a:ext>
              </a:extLst>
            </p:cNvPr>
            <p:cNvSpPr/>
            <p:nvPr/>
          </p:nvSpPr>
          <p:spPr>
            <a:xfrm>
              <a:off x="10000188" y="540089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0301940" y="43550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9336522" y="4267612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b</a:t>
              </a:r>
              <a:endParaRPr lang="en-US" sz="14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126380" y="5204955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e</a:t>
              </a:r>
              <a:endParaRPr lang="en-US" sz="1200" baseline="-25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C0E582-8131-C14F-B411-366892158B55}"/>
                </a:ext>
              </a:extLst>
            </p:cNvPr>
            <p:cNvSpPr txBox="1"/>
            <p:nvPr/>
          </p:nvSpPr>
          <p:spPr>
            <a:xfrm>
              <a:off x="10529050" y="458368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ath1Mono" charset="2"/>
                  <a:cs typeface="Math1Mono" charset="2"/>
                </a:rPr>
                <a:t>b</a:t>
              </a:r>
              <a:r>
                <a:rPr lang="en-US" sz="1400" dirty="0"/>
                <a:t>i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0445365" y="4262361"/>
              <a:ext cx="260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Bipolar Switches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72AF8E-A523-4949-8624-13DC85CDCEA5}"/>
              </a:ext>
            </a:extLst>
          </p:cNvPr>
          <p:cNvSpPr/>
          <p:nvPr/>
        </p:nvSpPr>
        <p:spPr>
          <a:xfrm>
            <a:off x="1145629" y="132208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NPN, PNP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 = 𝛼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endParaRPr lang="en-US" sz="2000" baseline="-25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= 𝛽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B</a:t>
            </a:r>
            <a:endParaRPr lang="en-US" sz="2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= 𝛼/(1- 𝛼)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∼ 100</a:t>
            </a:r>
          </a:p>
        </p:txBody>
      </p:sp>
    </p:spTree>
    <p:extLst>
      <p:ext uri="{BB962C8B-B14F-4D97-AF65-F5344CB8AC3E}">
        <p14:creationId xmlns:p14="http://schemas.microsoft.com/office/powerpoint/2010/main" val="2996478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e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mitter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Here’s how to design a common emitter amplifier.  We use a 2n3904 transistor with 𝛽=150.  This circuit will work!  Build it.</a:t>
            </a:r>
          </a:p>
          <a:p>
            <a:pPr marL="0" indent="0" algn="l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Pick the supply voltage 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=12V.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Choose a gain (amplification factor), A = 5.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Choose the “Q point” of the conducting transistor (4mA).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(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∙R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+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∼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∙ (R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+R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+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with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=4mA.  We get (R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+R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= (V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)/(4mA) =1.75 k𝝮.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Since A = 5 and A=R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/R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,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5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so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∼ 270 𝝮 (this is a standard resistor value) and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1.5k𝝮.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027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Common emitter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99D4DD0-31D8-0C48-8570-FCBEAD4B57A4}"/>
              </a:ext>
            </a:extLst>
          </p:cNvPr>
          <p:cNvGrpSpPr/>
          <p:nvPr/>
        </p:nvGrpSpPr>
        <p:grpSpPr>
          <a:xfrm>
            <a:off x="75080" y="2317331"/>
            <a:ext cx="3617970" cy="2811732"/>
            <a:chOff x="75080" y="2317331"/>
            <a:chExt cx="3617970" cy="2811732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21755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7044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i</a:t>
            </a:r>
            <a:r>
              <a:rPr lang="en-US" sz="2000" baseline="-25000" dirty="0">
                <a:ea typeface="Arial" charset="0"/>
                <a:cs typeface="Arial" charset="0"/>
              </a:rPr>
              <a:t>b</a:t>
            </a:r>
            <a:r>
              <a:rPr lang="en-US" sz="2000" dirty="0">
                <a:ea typeface="Arial" charset="0"/>
                <a:cs typeface="Arial" charset="0"/>
              </a:rPr>
              <a:t> = 4mA/𝛽 = 27 𝝁A.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Since </a:t>
            </a:r>
            <a:r>
              <a:rPr lang="en-US" sz="2000" dirty="0" err="1"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ea typeface="Arial" charset="0"/>
                <a:cs typeface="Arial" charset="0"/>
              </a:rPr>
              <a:t>be</a:t>
            </a:r>
            <a:r>
              <a:rPr lang="en-US" sz="2000" dirty="0">
                <a:ea typeface="Arial" charset="0"/>
                <a:cs typeface="Arial" charset="0"/>
              </a:rPr>
              <a:t> must be greater than .7V throughout the input signal range, we want the voltage across R</a:t>
            </a:r>
            <a:r>
              <a:rPr lang="en-US" sz="2000" baseline="-25000" dirty="0">
                <a:ea typeface="Arial" charset="0"/>
                <a:cs typeface="Arial" charset="0"/>
              </a:rPr>
              <a:t>2 </a:t>
            </a:r>
            <a:r>
              <a:rPr lang="en-US" sz="2000" dirty="0">
                <a:ea typeface="Arial" charset="0"/>
                <a:cs typeface="Arial" charset="0"/>
              </a:rPr>
              <a:t>to satisfy </a:t>
            </a:r>
            <a:r>
              <a:rPr lang="en-US" sz="2000" dirty="0" err="1"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ea typeface="Arial" charset="0"/>
                <a:cs typeface="Arial" charset="0"/>
              </a:rPr>
              <a:t>be</a:t>
            </a:r>
            <a:r>
              <a:rPr lang="en-US" sz="2000" baseline="-25000" dirty="0">
                <a:ea typeface="Arial" charset="0"/>
                <a:cs typeface="Arial" charset="0"/>
              </a:rPr>
              <a:t> </a:t>
            </a:r>
            <a:r>
              <a:rPr lang="en-US" sz="2000" dirty="0">
                <a:ea typeface="Arial" charset="0"/>
                <a:cs typeface="Arial" charset="0"/>
              </a:rPr>
              <a:t>+ 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 err="1">
                <a:ea typeface="Arial" charset="0"/>
                <a:cs typeface="Arial" charset="0"/>
              </a:rPr>
              <a:t>R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r>
              <a:rPr lang="en-US" sz="2000" dirty="0">
                <a:ea typeface="Arial" charset="0"/>
                <a:cs typeface="Arial" charset="0"/>
              </a:rPr>
              <a:t> = 1.8V.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We insert a voltage divider consisting of R</a:t>
            </a:r>
            <a:r>
              <a:rPr lang="en-US" sz="2000" baseline="-25000" dirty="0">
                <a:ea typeface="Arial" charset="0"/>
                <a:cs typeface="Arial" charset="0"/>
              </a:rPr>
              <a:t>1</a:t>
            </a:r>
            <a:r>
              <a:rPr lang="en-US" sz="2000" dirty="0">
                <a:ea typeface="Arial" charset="0"/>
                <a:cs typeface="Arial" charset="0"/>
              </a:rPr>
              <a:t> and R</a:t>
            </a:r>
            <a:r>
              <a:rPr lang="en-US" sz="2000" baseline="-25000" dirty="0">
                <a:ea typeface="Arial" charset="0"/>
                <a:cs typeface="Arial" charset="0"/>
              </a:rPr>
              <a:t>2, </a:t>
            </a:r>
            <a:r>
              <a:rPr lang="en-US" sz="2000" dirty="0">
                <a:ea typeface="Arial" charset="0"/>
                <a:cs typeface="Arial" charset="0"/>
              </a:rPr>
              <a:t>so that R</a:t>
            </a:r>
            <a:r>
              <a:rPr lang="en-US" sz="2000" baseline="-25000" dirty="0">
                <a:ea typeface="Arial" charset="0"/>
                <a:cs typeface="Arial" charset="0"/>
              </a:rPr>
              <a:t>1</a:t>
            </a:r>
            <a:r>
              <a:rPr lang="en-US" sz="2000" dirty="0">
                <a:ea typeface="Arial" charset="0"/>
                <a:cs typeface="Arial" charset="0"/>
              </a:rPr>
              <a:t>= (12-1.8)/270 𝝁A ∼ 39 k𝝮.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C</a:t>
            </a:r>
            <a:r>
              <a:rPr lang="en-US" sz="2000" baseline="-25000" dirty="0">
                <a:ea typeface="Arial" charset="0"/>
                <a:cs typeface="Arial" charset="0"/>
              </a:rPr>
              <a:t>o</a:t>
            </a:r>
            <a:r>
              <a:rPr lang="en-US" sz="2000" dirty="0">
                <a:ea typeface="Arial" charset="0"/>
                <a:cs typeface="Arial" charset="0"/>
              </a:rPr>
              <a:t> and C</a:t>
            </a:r>
            <a:r>
              <a:rPr lang="en-US" sz="2000" baseline="-25000" dirty="0">
                <a:ea typeface="Arial" charset="0"/>
                <a:cs typeface="Arial" charset="0"/>
              </a:rPr>
              <a:t>i</a:t>
            </a:r>
            <a:r>
              <a:rPr lang="en-US" sz="2000" dirty="0">
                <a:ea typeface="Arial" charset="0"/>
                <a:cs typeface="Arial" charset="0"/>
              </a:rPr>
              <a:t> are picked to offer small resistance to the frequency range we’re interested in and C</a:t>
            </a:r>
            <a:r>
              <a:rPr lang="en-US" sz="2000" baseline="-25000" dirty="0">
                <a:ea typeface="Arial" charset="0"/>
                <a:cs typeface="Arial" charset="0"/>
              </a:rPr>
              <a:t>o</a:t>
            </a:r>
            <a:r>
              <a:rPr lang="en-US" sz="2000" dirty="0">
                <a:ea typeface="Arial" charset="0"/>
                <a:cs typeface="Arial" charset="0"/>
              </a:rPr>
              <a:t> = C</a:t>
            </a:r>
            <a:r>
              <a:rPr lang="en-US" sz="2000" baseline="-25000" dirty="0">
                <a:ea typeface="Arial" charset="0"/>
                <a:cs typeface="Arial" charset="0"/>
              </a:rPr>
              <a:t>i</a:t>
            </a:r>
            <a:r>
              <a:rPr lang="en-US" sz="2000" dirty="0">
                <a:ea typeface="Arial" charset="0"/>
                <a:cs typeface="Arial" charset="0"/>
              </a:rPr>
              <a:t> = 5 𝝁F. </a:t>
            </a:r>
          </a:p>
          <a:p>
            <a:pPr algn="l"/>
            <a:r>
              <a:rPr lang="en-US" sz="2000" dirty="0">
                <a:ea typeface="Arial" charset="0"/>
                <a:cs typeface="Arial" charset="0"/>
              </a:rPr>
              <a:t>I haven’t explained why we want R</a:t>
            </a:r>
            <a:r>
              <a:rPr lang="en-US" sz="2000" baseline="-25000" dirty="0">
                <a:ea typeface="Arial" charset="0"/>
                <a:cs typeface="Arial" charset="0"/>
              </a:rPr>
              <a:t>E</a:t>
            </a:r>
            <a:r>
              <a:rPr lang="en-US" sz="2000" dirty="0">
                <a:ea typeface="Arial" charset="0"/>
                <a:cs typeface="Arial" charset="0"/>
              </a:rPr>
              <a:t> but it provides thermal stability for the transistor over the range we care about.  The fact that A=R</a:t>
            </a:r>
            <a:r>
              <a:rPr lang="en-US" sz="2000" baseline="-25000" dirty="0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/R</a:t>
            </a:r>
            <a:r>
              <a:rPr lang="en-US" sz="2000" baseline="-25000" dirty="0">
                <a:ea typeface="Arial" charset="0"/>
                <a:cs typeface="Arial" charset="0"/>
              </a:rPr>
              <a:t>E </a:t>
            </a:r>
            <a:r>
              <a:rPr lang="en-US" sz="2000" dirty="0">
                <a:ea typeface="Arial" charset="0"/>
                <a:cs typeface="Arial" charset="0"/>
              </a:rPr>
              <a:t>can be calculated using Kirchhoff’s laws.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027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Common emitter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E3E816B-9311-D745-B613-B08BBD3E9BA2}"/>
              </a:ext>
            </a:extLst>
          </p:cNvPr>
          <p:cNvGrpSpPr/>
          <p:nvPr/>
        </p:nvGrpSpPr>
        <p:grpSpPr>
          <a:xfrm>
            <a:off x="75080" y="2317331"/>
            <a:ext cx="3617970" cy="2811732"/>
            <a:chOff x="75080" y="2317331"/>
            <a:chExt cx="3617970" cy="2811732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21755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7044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ollector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13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3ADBC0A-8B56-E040-834F-E2C6DB0E33DD}"/>
              </a:ext>
            </a:extLst>
          </p:cNvPr>
          <p:cNvSpPr txBox="1"/>
          <p:nvPr/>
        </p:nvSpPr>
        <p:spPr>
          <a:xfrm>
            <a:off x="117992" y="4253329"/>
            <a:ext cx="3691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 (Emitter Follower)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B5D9FEF-4076-C047-B6CD-655C21E73FE6}"/>
              </a:ext>
            </a:extLst>
          </p:cNvPr>
          <p:cNvSpPr txBox="1"/>
          <p:nvPr/>
        </p:nvSpPr>
        <p:spPr>
          <a:xfrm>
            <a:off x="2201079" y="2702901"/>
            <a:ext cx="1524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o</a:t>
            </a:r>
            <a:endParaRPr lang="en-US" sz="1200" baseline="300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9D15B13-0FFF-8A44-B339-8C441B95A687}"/>
              </a:ext>
            </a:extLst>
          </p:cNvPr>
          <p:cNvGrpSpPr/>
          <p:nvPr/>
        </p:nvGrpSpPr>
        <p:grpSpPr>
          <a:xfrm>
            <a:off x="130676" y="1417709"/>
            <a:ext cx="2740916" cy="2811732"/>
            <a:chOff x="130676" y="1417709"/>
            <a:chExt cx="2740916" cy="2811732"/>
          </a:xfrm>
        </p:grpSpPr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3576" y="2613573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2932658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095726" y="291682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3539641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67126" y="2537373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71796" y="21868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1984576" y="2613573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549440" y="1887402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561488" y="1881004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1804743" y="1718880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067991" y="3370881"/>
              <a:ext cx="40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</a:t>
              </a:r>
              <a:r>
                <a:rPr lang="en-US" sz="1200" baseline="-25000" dirty="0"/>
                <a:t>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100478" y="2201775"/>
              <a:ext cx="475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  <a:endParaRPr 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E8EEE92-DC01-9441-8EB5-02BA98217252}"/>
                </a:ext>
              </a:extLst>
            </p:cNvPr>
            <p:cNvSpPr txBox="1"/>
            <p:nvPr/>
          </p:nvSpPr>
          <p:spPr>
            <a:xfrm>
              <a:off x="675484" y="2472841"/>
              <a:ext cx="748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</a:t>
              </a:r>
              <a:r>
                <a:rPr lang="en-US" sz="1400" baseline="-25000" dirty="0" err="1"/>
                <a:t>i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9125" y="3848441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37484" y="293004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5004" y="315864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513683" y="3844441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/>
            <p:nvPr/>
          </p:nvCxnSpPr>
          <p:spPr>
            <a:xfrm rot="5400000" flipH="1" flipV="1">
              <a:off x="1415095" y="3751314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234560" y="2789309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603750" y="379565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097681" y="3158641"/>
              <a:ext cx="404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1912590" y="145709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130676" y="3082441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s</a:t>
              </a:r>
              <a:endParaRPr lang="en-US" sz="1600" baseline="-25000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139982" y="1417709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358CD97-51B8-6540-AB50-372695644517}"/>
                </a:ext>
              </a:extLst>
            </p:cNvPr>
            <p:cNvSpPr/>
            <p:nvPr/>
          </p:nvSpPr>
          <p:spPr>
            <a:xfrm>
              <a:off x="2756150" y="3094109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3104" y="1873909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collector amplifier continued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EC6E07A-8444-DB47-AF81-DFAEFB6E776E}"/>
              </a:ext>
            </a:extLst>
          </p:cNvPr>
          <p:cNvSpPr txBox="1"/>
          <p:nvPr/>
        </p:nvSpPr>
        <p:spPr>
          <a:xfrm>
            <a:off x="117992" y="4839121"/>
            <a:ext cx="3691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 (Emitter Follower)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9E9320-4641-6047-9945-32457A26191C}"/>
              </a:ext>
            </a:extLst>
          </p:cNvPr>
          <p:cNvGrpSpPr/>
          <p:nvPr/>
        </p:nvGrpSpPr>
        <p:grpSpPr>
          <a:xfrm>
            <a:off x="298841" y="1620981"/>
            <a:ext cx="2740916" cy="2811732"/>
            <a:chOff x="130676" y="2003501"/>
            <a:chExt cx="2740916" cy="2811732"/>
          </a:xfrm>
        </p:grpSpPr>
        <p:grpSp>
          <p:nvGrpSpPr>
            <p:cNvPr id="74" name="Group 478">
              <a:extLst>
                <a:ext uri="{FF2B5EF4-FFF2-40B4-BE49-F238E27FC236}">
                  <a16:creationId xmlns:a16="http://schemas.microsoft.com/office/drawing/2014/main" id="{4BE58D1A-9DC5-3747-ADC0-58F2F0D88B1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3576" y="3199365"/>
              <a:ext cx="401622" cy="609600"/>
              <a:chOff x="4656" y="1344"/>
              <a:chExt cx="192" cy="384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F5DD3DD4-B7FB-E44E-9CAA-30D7A773EE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6">
                <a:extLst>
                  <a:ext uri="{FF2B5EF4-FFF2-40B4-BE49-F238E27FC236}">
                    <a16:creationId xmlns:a16="http://schemas.microsoft.com/office/drawing/2014/main" id="{67431298-4097-AD45-9B02-403C7B630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Line 37">
                <a:extLst>
                  <a:ext uri="{FF2B5EF4-FFF2-40B4-BE49-F238E27FC236}">
                    <a16:creationId xmlns:a16="http://schemas.microsoft.com/office/drawing/2014/main" id="{5828A037-BBF3-7947-B576-1CB90C77C9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C8FC2AC2-FBB2-1645-9F40-B5ADB7A171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1" name="Group 207">
              <a:extLst>
                <a:ext uri="{FF2B5EF4-FFF2-40B4-BE49-F238E27FC236}">
                  <a16:creationId xmlns:a16="http://schemas.microsoft.com/office/drawing/2014/main" id="{C4347D43-34FD-BF4B-ADF6-50EE57CCE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3518450"/>
              <a:ext cx="304800" cy="762000"/>
              <a:chOff x="4560" y="2400"/>
              <a:chExt cx="192" cy="480"/>
            </a:xfrm>
          </p:grpSpPr>
          <p:sp>
            <p:nvSpPr>
              <p:cNvPr id="82" name="Oval 111">
                <a:extLst>
                  <a:ext uri="{FF2B5EF4-FFF2-40B4-BE49-F238E27FC236}">
                    <a16:creationId xmlns:a16="http://schemas.microsoft.com/office/drawing/2014/main" id="{7BEA7D3B-3890-0F48-A7F3-26649503C5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3" name="Line 112">
                <a:extLst>
                  <a:ext uri="{FF2B5EF4-FFF2-40B4-BE49-F238E27FC236}">
                    <a16:creationId xmlns:a16="http://schemas.microsoft.com/office/drawing/2014/main" id="{29B2FE08-9C60-9C41-87CA-7B81BC8B7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4" name="Line 113">
                <a:extLst>
                  <a:ext uri="{FF2B5EF4-FFF2-40B4-BE49-F238E27FC236}">
                    <a16:creationId xmlns:a16="http://schemas.microsoft.com/office/drawing/2014/main" id="{0E2DF4BC-69E2-4443-B427-AB44F6D5B9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5" name="Group 117">
                <a:extLst>
                  <a:ext uri="{FF2B5EF4-FFF2-40B4-BE49-F238E27FC236}">
                    <a16:creationId xmlns:a16="http://schemas.microsoft.com/office/drawing/2014/main" id="{9F910756-0621-9245-8430-2F88AA04CA9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125EA9C7-08B5-E340-A32D-8114F3240BA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87A51C79-40D3-1740-B159-5BFCEBDA5D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CFD4147-5309-6942-957A-2F07C564733D}"/>
                </a:ext>
              </a:extLst>
            </p:cNvPr>
            <p:cNvCxnSpPr/>
            <p:nvPr/>
          </p:nvCxnSpPr>
          <p:spPr>
            <a:xfrm>
              <a:off x="1095726" y="350261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D51C5F75-D5BE-EF4A-9025-5C21F20F7F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4125433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1241A021-CFF4-3547-A8FC-AA90CAA2E4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862E8283-5F73-D343-97A8-8245C2CA29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99501E0E-1452-D14A-845B-0CCD6F7E92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AD174DE7-6470-864C-AEE4-7F51C6F8F2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B1F6BC0B-DF0B-034E-965B-6D115B0424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C9D1A4F6-9010-EE42-82B1-CC34D0C98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4254AE52-A73F-1347-BDD6-08DB08307D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67126" y="3123165"/>
              <a:ext cx="304800" cy="762000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719F50E1-12AB-2C46-9127-90026243E7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35170E41-5B31-7C4E-9150-0C2456A2F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0BCC40DE-0FC1-404C-A191-5EF8F9041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7E06813C-7723-9249-87CB-FA51CBDC7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FF12DA97-96D9-5644-9A5D-ECE201BE1B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71796" y="27726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C7E3700-7C4D-004D-ACC8-3668DF42D736}"/>
                </a:ext>
              </a:extLst>
            </p:cNvPr>
            <p:cNvCxnSpPr>
              <a:cxnSpLocks/>
            </p:cNvCxnSpPr>
            <p:nvPr/>
          </p:nvCxnSpPr>
          <p:spPr>
            <a:xfrm>
              <a:off x="1984576" y="3199365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CA067A8-B57B-FD47-A926-CEC91B3B048D}"/>
                </a:ext>
              </a:extLst>
            </p:cNvPr>
            <p:cNvCxnSpPr/>
            <p:nvPr/>
          </p:nvCxnSpPr>
          <p:spPr>
            <a:xfrm flipV="1">
              <a:off x="1549440" y="2473194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CE31835-8343-4840-BACE-F7D591C265C4}"/>
                </a:ext>
              </a:extLst>
            </p:cNvPr>
            <p:cNvCxnSpPr/>
            <p:nvPr/>
          </p:nvCxnSpPr>
          <p:spPr>
            <a:xfrm rot="10800000">
              <a:off x="1561488" y="2466796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6A29695-0E29-6843-B130-484E54A44565}"/>
                </a:ext>
              </a:extLst>
            </p:cNvPr>
            <p:cNvCxnSpPr/>
            <p:nvPr/>
          </p:nvCxnSpPr>
          <p:spPr>
            <a:xfrm rot="5400000" flipH="1" flipV="1">
              <a:off x="1804743" y="2304672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03375EF-84F7-2941-9701-296954D8A8C6}"/>
                </a:ext>
              </a:extLst>
            </p:cNvPr>
            <p:cNvSpPr txBox="1"/>
            <p:nvPr/>
          </p:nvSpPr>
          <p:spPr>
            <a:xfrm>
              <a:off x="2067991" y="3956673"/>
              <a:ext cx="40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</a:t>
              </a:r>
              <a:r>
                <a:rPr lang="en-US" sz="1200" baseline="-25000" dirty="0"/>
                <a:t>E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A5CB89D-75D3-5749-BDCD-6D7A24112650}"/>
                </a:ext>
              </a:extLst>
            </p:cNvPr>
            <p:cNvSpPr txBox="1"/>
            <p:nvPr/>
          </p:nvSpPr>
          <p:spPr>
            <a:xfrm>
              <a:off x="1100478" y="2787567"/>
              <a:ext cx="475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  <a:endParaRPr 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4E5DA1D-1C33-8141-9204-8E9A93A32A32}"/>
                </a:ext>
              </a:extLst>
            </p:cNvPr>
            <p:cNvSpPr txBox="1"/>
            <p:nvPr/>
          </p:nvSpPr>
          <p:spPr>
            <a:xfrm>
              <a:off x="675484" y="3058633"/>
              <a:ext cx="748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</a:t>
              </a:r>
              <a:r>
                <a:rPr lang="en-US" sz="1400" baseline="-25000" dirty="0" err="1"/>
                <a:t>i</a:t>
              </a:r>
              <a:endParaRPr lang="en-US" sz="1200" dirty="0"/>
            </a:p>
          </p:txBody>
        </p:sp>
        <p:grpSp>
          <p:nvGrpSpPr>
            <p:cNvPr id="110" name="Group 222">
              <a:extLst>
                <a:ext uri="{FF2B5EF4-FFF2-40B4-BE49-F238E27FC236}">
                  <a16:creationId xmlns:a16="http://schemas.microsoft.com/office/drawing/2014/main" id="{54A01708-0130-AE49-94BB-2C2F952528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9125" y="4434233"/>
              <a:ext cx="304800" cy="381000"/>
              <a:chOff x="4272" y="3072"/>
              <a:chExt cx="192" cy="240"/>
            </a:xfrm>
          </p:grpSpPr>
          <p:sp>
            <p:nvSpPr>
              <p:cNvPr id="111" name="Line 99">
                <a:extLst>
                  <a:ext uri="{FF2B5EF4-FFF2-40B4-BE49-F238E27FC236}">
                    <a16:creationId xmlns:a16="http://schemas.microsoft.com/office/drawing/2014/main" id="{5D374506-A247-474C-816F-64B4AA2A94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0">
                <a:extLst>
                  <a:ext uri="{FF2B5EF4-FFF2-40B4-BE49-F238E27FC236}">
                    <a16:creationId xmlns:a16="http://schemas.microsoft.com/office/drawing/2014/main" id="{E9C84C09-8D31-7448-8D3C-1B6AE01CD7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1">
                <a:extLst>
                  <a:ext uri="{FF2B5EF4-FFF2-40B4-BE49-F238E27FC236}">
                    <a16:creationId xmlns:a16="http://schemas.microsoft.com/office/drawing/2014/main" id="{44AB2A80-C0E4-E445-8B8C-70D5B15C89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2">
                <a:extLst>
                  <a:ext uri="{FF2B5EF4-FFF2-40B4-BE49-F238E27FC236}">
                    <a16:creationId xmlns:a16="http://schemas.microsoft.com/office/drawing/2014/main" id="{6733D58D-2D71-2849-9BA7-C366E8AA66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3">
                <a:extLst>
                  <a:ext uri="{FF2B5EF4-FFF2-40B4-BE49-F238E27FC236}">
                    <a16:creationId xmlns:a16="http://schemas.microsoft.com/office/drawing/2014/main" id="{1F1DCA27-A9DA-2341-A03A-8588F3B102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Line 104">
                <a:extLst>
                  <a:ext uri="{FF2B5EF4-FFF2-40B4-BE49-F238E27FC236}">
                    <a16:creationId xmlns:a16="http://schemas.microsoft.com/office/drawing/2014/main" id="{8FC72120-F33F-6947-9F22-FE258FB80F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9769D4E5-D800-3748-9470-45E4EE1B52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37484" y="351583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43B550C4-9884-A44B-8B69-A03B18CFD4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5004" y="374443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C8D8B08-6A2D-3B43-97D3-833838A99486}"/>
                </a:ext>
              </a:extLst>
            </p:cNvPr>
            <p:cNvCxnSpPr/>
            <p:nvPr/>
          </p:nvCxnSpPr>
          <p:spPr>
            <a:xfrm flipV="1">
              <a:off x="1513683" y="4430233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F507483-5D29-7043-A5BD-660CBEEA10E7}"/>
                </a:ext>
              </a:extLst>
            </p:cNvPr>
            <p:cNvCxnSpPr/>
            <p:nvPr/>
          </p:nvCxnSpPr>
          <p:spPr>
            <a:xfrm rot="5400000" flipH="1" flipV="1">
              <a:off x="1415095" y="4337106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210">
              <a:extLst>
                <a:ext uri="{FF2B5EF4-FFF2-40B4-BE49-F238E27FC236}">
                  <a16:creationId xmlns:a16="http://schemas.microsoft.com/office/drawing/2014/main" id="{110D68BE-B105-4F48-ABB6-7326B52D13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234560" y="3375101"/>
              <a:ext cx="304800" cy="762000"/>
              <a:chOff x="3216" y="1728"/>
              <a:chExt cx="192" cy="480"/>
            </a:xfrm>
          </p:grpSpPr>
          <p:sp>
            <p:nvSpPr>
              <p:cNvPr id="122" name="Line 8">
                <a:extLst>
                  <a:ext uri="{FF2B5EF4-FFF2-40B4-BE49-F238E27FC236}">
                    <a16:creationId xmlns:a16="http://schemas.microsoft.com/office/drawing/2014/main" id="{04CE410A-80E8-BE42-9FDC-564216364F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9">
                <a:extLst>
                  <a:ext uri="{FF2B5EF4-FFF2-40B4-BE49-F238E27FC236}">
                    <a16:creationId xmlns:a16="http://schemas.microsoft.com/office/drawing/2014/main" id="{9C2BB91C-3BB8-9A4C-9F2D-0B454688DF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">
                <a:extLst>
                  <a:ext uri="{FF2B5EF4-FFF2-40B4-BE49-F238E27FC236}">
                    <a16:creationId xmlns:a16="http://schemas.microsoft.com/office/drawing/2014/main" id="{84BEA0A7-1973-7C41-B992-302CE2783E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5" name="Line 11">
                <a:extLst>
                  <a:ext uri="{FF2B5EF4-FFF2-40B4-BE49-F238E27FC236}">
                    <a16:creationId xmlns:a16="http://schemas.microsoft.com/office/drawing/2014/main" id="{D54754EB-9AD6-DD43-92E9-178D155E89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5C3B097-3A41-1E44-A3C1-6DDAA5038F01}"/>
                </a:ext>
              </a:extLst>
            </p:cNvPr>
            <p:cNvSpPr/>
            <p:nvPr/>
          </p:nvSpPr>
          <p:spPr>
            <a:xfrm>
              <a:off x="2603750" y="438144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CD3FA8A-A76E-1840-BDED-F78AC7B1C0DD}"/>
                </a:ext>
              </a:extLst>
            </p:cNvPr>
            <p:cNvSpPr txBox="1"/>
            <p:nvPr/>
          </p:nvSpPr>
          <p:spPr>
            <a:xfrm>
              <a:off x="1097681" y="3744433"/>
              <a:ext cx="404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E250121-EA7F-CC49-992E-CBD9174F18D1}"/>
                </a:ext>
              </a:extLst>
            </p:cNvPr>
            <p:cNvSpPr/>
            <p:nvPr/>
          </p:nvSpPr>
          <p:spPr>
            <a:xfrm>
              <a:off x="1912590" y="2042889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389A444-07C3-8748-A69D-56EC8AA200A5}"/>
                </a:ext>
              </a:extLst>
            </p:cNvPr>
            <p:cNvSpPr txBox="1"/>
            <p:nvPr/>
          </p:nvSpPr>
          <p:spPr>
            <a:xfrm>
              <a:off x="130676" y="3668233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s</a:t>
              </a:r>
              <a:endParaRPr lang="en-US" sz="1600" baseline="-250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8E8328D-B2DD-164C-8DCF-5BC686B671C3}"/>
                </a:ext>
              </a:extLst>
            </p:cNvPr>
            <p:cNvSpPr txBox="1"/>
            <p:nvPr/>
          </p:nvSpPr>
          <p:spPr>
            <a:xfrm>
              <a:off x="2139982" y="2003501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FFC0780-4E17-8E4C-B2A9-77B3B9FBBAAF}"/>
                </a:ext>
              </a:extLst>
            </p:cNvPr>
            <p:cNvSpPr/>
            <p:nvPr/>
          </p:nvSpPr>
          <p:spPr>
            <a:xfrm>
              <a:off x="2756150" y="367990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F14E9B1-B03A-B141-938A-E7769F380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3104" y="2459701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281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/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r>
                  <a:rPr lang="en-US" sz="2000" dirty="0"/>
                  <a:t>Transformers</a:t>
                </a:r>
              </a:p>
              <a:p>
                <a:pPr lvl="1"/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b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ase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3122" y="1938161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18A0DE3-6490-8943-8BF2-9C500D124847}"/>
              </a:ext>
            </a:extLst>
          </p:cNvPr>
          <p:cNvSpPr txBox="1"/>
          <p:nvPr/>
        </p:nvSpPr>
        <p:spPr>
          <a:xfrm>
            <a:off x="732345" y="5844302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base amp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40F0F23-D074-C94B-A205-22F70A34DABF}"/>
              </a:ext>
            </a:extLst>
          </p:cNvPr>
          <p:cNvGrpSpPr/>
          <p:nvPr/>
        </p:nvGrpSpPr>
        <p:grpSpPr>
          <a:xfrm>
            <a:off x="75080" y="2290071"/>
            <a:ext cx="3939631" cy="2863406"/>
            <a:chOff x="75080" y="2290071"/>
            <a:chExt cx="3939631" cy="286340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216622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1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1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29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3349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66597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103418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006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447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98608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328911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805872" y="377821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54455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62450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40731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9911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786111" y="332101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971205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105247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37625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577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0642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931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39957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507424" y="229756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73481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55216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55647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010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654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672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450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92617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323122" y="417598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base amplifier continued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ACCE63-D489-6B48-BDF6-582791245CE8}"/>
              </a:ext>
            </a:extLst>
          </p:cNvPr>
          <p:cNvSpPr txBox="1"/>
          <p:nvPr/>
        </p:nvSpPr>
        <p:spPr>
          <a:xfrm>
            <a:off x="465644" y="5545255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base amp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077F34-1EC6-EF41-B25B-0A1530782C4D}"/>
              </a:ext>
            </a:extLst>
          </p:cNvPr>
          <p:cNvGrpSpPr/>
          <p:nvPr/>
        </p:nvGrpSpPr>
        <p:grpSpPr>
          <a:xfrm>
            <a:off x="299887" y="1752568"/>
            <a:ext cx="3607399" cy="2863406"/>
            <a:chOff x="478752" y="1847161"/>
            <a:chExt cx="3607399" cy="2863406"/>
          </a:xfrm>
        </p:grpSpPr>
        <p:grpSp>
          <p:nvGrpSpPr>
            <p:cNvPr id="74" name="Group 478">
              <a:extLst>
                <a:ext uri="{FF2B5EF4-FFF2-40B4-BE49-F238E27FC236}">
                  <a16:creationId xmlns:a16="http://schemas.microsoft.com/office/drawing/2014/main" id="{94A4A92C-10AB-6543-83F3-48DAC70CF9A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2237666" y="2859635"/>
              <a:ext cx="414173" cy="603504"/>
              <a:chOff x="4656" y="1344"/>
              <a:chExt cx="198" cy="384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7AA4AE61-B15D-094E-AAB6-32DE5193566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ED4ACC2F-AF12-EE43-AD66-E587771C1A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E2E26AAB-487B-EE47-A2B5-8650F969A95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F7EE59E4-9119-B147-BF9A-664BC3CA65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456" y="2956919"/>
              <a:ext cx="304800" cy="763588"/>
              <a:chOff x="4560" y="2400"/>
              <a:chExt cx="192" cy="481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BAFC66F3-BAAF-2B48-8F02-B7C28F2E6B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E0EE5783-8F72-3248-97DE-41C6164585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464644A2-4165-9F4E-B9F8-020F7884D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DDE0BB9F-02A9-C54D-AB23-73D501E22A4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74D30A68-8E27-984C-A24F-276B00F702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40BC3DA2-9F22-CD40-9447-D00B073AF27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90E2186-BA3A-534B-8757-3960919EC347}"/>
                </a:ext>
              </a:extLst>
            </p:cNvPr>
            <p:cNvCxnSpPr>
              <a:cxnSpLocks/>
            </p:cNvCxnSpPr>
            <p:nvPr/>
          </p:nvCxnSpPr>
          <p:spPr>
            <a:xfrm>
              <a:off x="1346056" y="295123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C38D45F0-4C16-2549-BFDA-8075800927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734" y="3689575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22C1B82-F943-724D-94AE-AC9219991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D608D8A-52C2-D84F-AB14-C95A2C7F1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06B43347-7C8D-FD45-B09B-6FE7A31C1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B388B1B-473C-C943-B9DE-0034AC66F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C3871A1C-46E1-3244-837D-E0C873C7C3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09141048-26C8-5E45-A3CA-13D71478E3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3C978510-7C7F-8642-9E80-380FC40FEF3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04930" y="2574158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8784A97E-D845-5648-ACE4-BB6F441F79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49E2E095-DB92-3440-BA53-BFE63D9E62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75D7BD3-DB4B-E04C-B4CB-90E2E7E97E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3B49D5F-94FC-364A-9A51-87C3D3B4D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23ED1-5276-ED49-8D4F-F49012B364B2}"/>
                </a:ext>
              </a:extLst>
            </p:cNvPr>
            <p:cNvCxnSpPr/>
            <p:nvPr/>
          </p:nvCxnSpPr>
          <p:spPr>
            <a:xfrm flipV="1">
              <a:off x="2737411" y="293961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DA25159-9D6F-1D4A-8587-A2658A78A940}"/>
                </a:ext>
              </a:extLst>
            </p:cNvPr>
            <p:cNvSpPr txBox="1"/>
            <p:nvPr/>
          </p:nvSpPr>
          <p:spPr>
            <a:xfrm>
              <a:off x="1105625" y="235729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3" name="Group 210">
              <a:extLst>
                <a:ext uri="{FF2B5EF4-FFF2-40B4-BE49-F238E27FC236}">
                  <a16:creationId xmlns:a16="http://schemas.microsoft.com/office/drawing/2014/main" id="{E57281CC-12D9-0F47-864E-080FB0E8F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1501" y="3656749"/>
              <a:ext cx="302516" cy="674132"/>
              <a:chOff x="3216" y="1728"/>
              <a:chExt cx="192" cy="480"/>
            </a:xfrm>
          </p:grpSpPr>
          <p:sp>
            <p:nvSpPr>
              <p:cNvPr id="104" name="Line 8">
                <a:extLst>
                  <a:ext uri="{FF2B5EF4-FFF2-40B4-BE49-F238E27FC236}">
                    <a16:creationId xmlns:a16="http://schemas.microsoft.com/office/drawing/2014/main" id="{2B484F21-A3FF-2E4D-94D8-3A1964235E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9">
                <a:extLst>
                  <a:ext uri="{FF2B5EF4-FFF2-40B4-BE49-F238E27FC236}">
                    <a16:creationId xmlns:a16="http://schemas.microsoft.com/office/drawing/2014/main" id="{B7A3823A-8B85-3E49-BA24-3EDB7025C7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0">
                <a:extLst>
                  <a:ext uri="{FF2B5EF4-FFF2-40B4-BE49-F238E27FC236}">
                    <a16:creationId xmlns:a16="http://schemas.microsoft.com/office/drawing/2014/main" id="{4FC0113E-2F59-1249-9298-CD966E36F1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11">
                <a:extLst>
                  <a:ext uri="{FF2B5EF4-FFF2-40B4-BE49-F238E27FC236}">
                    <a16:creationId xmlns:a16="http://schemas.microsoft.com/office/drawing/2014/main" id="{870E8BB4-E362-8D46-9F3A-6807E2990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28A0E234-1957-B344-850E-BE61B9DE2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5912" y="373091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021C5B5-0DDC-0D48-B709-85D9A62AD1AC}"/>
                </a:ext>
              </a:extLst>
            </p:cNvPr>
            <p:cNvCxnSpPr>
              <a:cxnSpLocks/>
            </p:cNvCxnSpPr>
            <p:nvPr/>
          </p:nvCxnSpPr>
          <p:spPr>
            <a:xfrm>
              <a:off x="2057524" y="377551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379362E3-484D-3C47-B035-F983CC7DDC0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400351" y="2558584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BBFC34AB-FEE6-384F-913F-D688CFE7C8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F235B6C1-B44C-8E44-A382-73BFC13407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5D24D55D-A1E7-E247-931B-EF121FDC0B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277FFE28-966D-0443-99B0-9647B8196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63AB13A-91CA-E34A-8F01-575CB1FFA941}"/>
                </a:ext>
              </a:extLst>
            </p:cNvPr>
            <p:cNvSpPr/>
            <p:nvPr/>
          </p:nvSpPr>
          <p:spPr>
            <a:xfrm>
              <a:off x="3877312" y="333530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214D554-A8EE-CD4B-98C9-07510E5F63E2}"/>
                </a:ext>
              </a:extLst>
            </p:cNvPr>
            <p:cNvSpPr txBox="1"/>
            <p:nvPr/>
          </p:nvSpPr>
          <p:spPr>
            <a:xfrm>
              <a:off x="2615991" y="390415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9620FD5-986B-D542-B09E-8FD4891B87B3}"/>
                </a:ext>
              </a:extLst>
            </p:cNvPr>
            <p:cNvSpPr txBox="1"/>
            <p:nvPr/>
          </p:nvSpPr>
          <p:spPr>
            <a:xfrm>
              <a:off x="1695945" y="313165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835B048-5278-A74B-A766-795724E94799}"/>
                </a:ext>
              </a:extLst>
            </p:cNvPr>
            <p:cNvSpPr txBox="1"/>
            <p:nvPr/>
          </p:nvSpPr>
          <p:spPr>
            <a:xfrm>
              <a:off x="478752" y="34187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9" name="Group 222">
              <a:extLst>
                <a:ext uri="{FF2B5EF4-FFF2-40B4-BE49-F238E27FC236}">
                  <a16:creationId xmlns:a16="http://schemas.microsoft.com/office/drawing/2014/main" id="{6B619BBB-C155-8640-A451-CAD24006C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1351" y="3411500"/>
              <a:ext cx="304800" cy="381000"/>
              <a:chOff x="4272" y="3072"/>
              <a:chExt cx="192" cy="240"/>
            </a:xfrm>
          </p:grpSpPr>
          <p:sp>
            <p:nvSpPr>
              <p:cNvPr id="120" name="Line 99">
                <a:extLst>
                  <a:ext uri="{FF2B5EF4-FFF2-40B4-BE49-F238E27FC236}">
                    <a16:creationId xmlns:a16="http://schemas.microsoft.com/office/drawing/2014/main" id="{9330EAAA-4CE3-5F45-9CDC-3391308ED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0">
                <a:extLst>
                  <a:ext uri="{FF2B5EF4-FFF2-40B4-BE49-F238E27FC236}">
                    <a16:creationId xmlns:a16="http://schemas.microsoft.com/office/drawing/2014/main" id="{BA004CC5-F809-6448-829C-16BC5F1369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1">
                <a:extLst>
                  <a:ext uri="{FF2B5EF4-FFF2-40B4-BE49-F238E27FC236}">
                    <a16:creationId xmlns:a16="http://schemas.microsoft.com/office/drawing/2014/main" id="{83DE3D25-BC0F-8641-904A-7EA22E0E1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2">
                <a:extLst>
                  <a:ext uri="{FF2B5EF4-FFF2-40B4-BE49-F238E27FC236}">
                    <a16:creationId xmlns:a16="http://schemas.microsoft.com/office/drawing/2014/main" id="{87C95282-B015-E940-987C-C84DFCE3A3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3">
                <a:extLst>
                  <a:ext uri="{FF2B5EF4-FFF2-40B4-BE49-F238E27FC236}">
                    <a16:creationId xmlns:a16="http://schemas.microsoft.com/office/drawing/2014/main" id="{1746D38A-E680-8A4E-8DF1-EB3E3169DD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5" name="Line 104">
                <a:extLst>
                  <a:ext uri="{FF2B5EF4-FFF2-40B4-BE49-F238E27FC236}">
                    <a16:creationId xmlns:a16="http://schemas.microsoft.com/office/drawing/2014/main" id="{3FBF1F03-5BAE-C548-9845-E2F1C7A1A7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C44D0A6-E658-BD46-9294-1126BF273B27}"/>
                </a:ext>
              </a:extLst>
            </p:cNvPr>
            <p:cNvSpPr/>
            <p:nvPr/>
          </p:nvSpPr>
          <p:spPr>
            <a:xfrm>
              <a:off x="3857551" y="287810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27EC07A-97DA-5B4C-9F6D-B3EA1E344A5F}"/>
                </a:ext>
              </a:extLst>
            </p:cNvPr>
            <p:cNvCxnSpPr/>
            <p:nvPr/>
          </p:nvCxnSpPr>
          <p:spPr>
            <a:xfrm>
              <a:off x="2042645" y="445037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D81CEB2-4FF7-3843-8DD7-A84AC8CA7303}"/>
                </a:ext>
              </a:extLst>
            </p:cNvPr>
            <p:cNvSpPr txBox="1"/>
            <p:nvPr/>
          </p:nvSpPr>
          <p:spPr>
            <a:xfrm>
              <a:off x="1123910" y="313581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FDF36EC-E5EA-D844-8D80-A555039F4FBD}"/>
                </a:ext>
              </a:extLst>
            </p:cNvPr>
            <p:cNvCxnSpPr/>
            <p:nvPr/>
          </p:nvCxnSpPr>
          <p:spPr>
            <a:xfrm flipV="1">
              <a:off x="2447696" y="325904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18975-25B6-204F-98AF-5DB3DFE21A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67218" y="30710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EAE7ABA9-0481-4644-B4EB-7AFE85C153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7860" y="228102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302A297-90B2-0A4B-B66A-619828169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0752" y="228515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267D432-6F9F-A246-B98E-7FC9E78A0522}"/>
                </a:ext>
              </a:extLst>
            </p:cNvPr>
            <p:cNvCxnSpPr/>
            <p:nvPr/>
          </p:nvCxnSpPr>
          <p:spPr>
            <a:xfrm rot="5400000" flipH="1" flipV="1">
              <a:off x="2471017" y="211643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E0D0EED-B30B-F44B-AB89-21E5B4A4653D}"/>
                </a:ext>
              </a:extLst>
            </p:cNvPr>
            <p:cNvSpPr/>
            <p:nvPr/>
          </p:nvSpPr>
          <p:spPr>
            <a:xfrm>
              <a:off x="2578864" y="185465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12FE2B3F-342D-A04C-B231-5B5E0940CD75}"/>
                </a:ext>
              </a:extLst>
            </p:cNvPr>
            <p:cNvSpPr txBox="1"/>
            <p:nvPr/>
          </p:nvSpPr>
          <p:spPr>
            <a:xfrm>
              <a:off x="2806256" y="184716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2C3B75F-AB2C-0E4F-ACAF-AFE0888954DB}"/>
                </a:ext>
              </a:extLst>
            </p:cNvPr>
            <p:cNvSpPr txBox="1"/>
            <p:nvPr/>
          </p:nvSpPr>
          <p:spPr>
            <a:xfrm>
              <a:off x="1623608" y="400033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1A74312-343A-4846-BB4C-44E58AF5C096}"/>
                </a:ext>
              </a:extLst>
            </p:cNvPr>
            <p:cNvSpPr txBox="1"/>
            <p:nvPr/>
          </p:nvSpPr>
          <p:spPr>
            <a:xfrm>
              <a:off x="2627917" y="243342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9481ADD1-6DE2-2A4E-9268-20E24F2386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1546" y="4329567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F270366D-B929-854A-88D7-4AEC1EC253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7F7AF587-9D30-7F4E-ACE8-001F27D700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CB7D4EBA-C8B3-0D4A-9E94-A273B18B79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5EE6D0C4-8581-EF42-87AB-DC00DAEA9F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7DA163C0-8412-7640-BCA7-3C6859A6F1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88464478-117B-F74C-83F3-74869035A7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3AADD46-5C3D-F841-BEA2-E712AF8C85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7980" y="228445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Freeform 12">
              <a:extLst>
                <a:ext uri="{FF2B5EF4-FFF2-40B4-BE49-F238E27FC236}">
                  <a16:creationId xmlns:a16="http://schemas.microsoft.com/office/drawing/2014/main" id="{059960A8-D988-5945-A739-63722843D1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18162" y="294785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E026C6C8-BB53-A44F-B218-78E2D6BA92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5946" y="3616406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BDEE8B50-98C6-594F-A827-EB8A1B8DB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038631F-4B92-8247-B536-E1CFF34BD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67EFFD52-8C67-4E46-A2CF-657C126F55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DDE16A77-A750-F446-B1C0-BA62FE070F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1F8DB4AB-6DA5-544F-ACC2-49FB8312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169495F6-6CB4-9A4D-AFE1-C2E8570D8C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D5C585-4758-2943-9B83-945B92EED451}"/>
                </a:ext>
              </a:extLst>
            </p:cNvPr>
            <p:cNvSpPr/>
            <p:nvPr/>
          </p:nvSpPr>
          <p:spPr>
            <a:xfrm>
              <a:off x="1997611" y="371890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212CBC4-D671-4047-B963-50EACE1C7971}"/>
                </a:ext>
              </a:extLst>
            </p:cNvPr>
            <p:cNvSpPr/>
            <p:nvPr/>
          </p:nvSpPr>
          <p:spPr>
            <a:xfrm>
              <a:off x="2394562" y="373307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853069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JFETs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Emitter Amplifier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A8D3654-36A7-2A44-AEC1-4E794257348D}"/>
              </a:ext>
            </a:extLst>
          </p:cNvPr>
          <p:cNvSpPr txBox="1"/>
          <p:nvPr/>
        </p:nvSpPr>
        <p:spPr>
          <a:xfrm>
            <a:off x="75080" y="3982063"/>
            <a:ext cx="366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v</a:t>
            </a:r>
            <a:r>
              <a:rPr lang="en-US" sz="1200" baseline="-25000"/>
              <a:t>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D1081CB-1B7B-1D47-A9E4-686B8D63A5F1}"/>
              </a:ext>
            </a:extLst>
          </p:cNvPr>
          <p:cNvSpPr txBox="1"/>
          <p:nvPr/>
        </p:nvSpPr>
        <p:spPr>
          <a:xfrm>
            <a:off x="3326130" y="3970395"/>
            <a:ext cx="366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v</a:t>
            </a:r>
            <a:r>
              <a:rPr lang="en-US" sz="1200" baseline="-25000"/>
              <a:t>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42D0E1-07C2-D240-A92C-DECBE7E835A5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74" name="Group 912">
              <a:extLst>
                <a:ext uri="{FF2B5EF4-FFF2-40B4-BE49-F238E27FC236}">
                  <a16:creationId xmlns:a16="http://schemas.microsoft.com/office/drawing/2014/main" id="{E1AFE83F-C021-104C-9BB6-AD9ADF1B9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7D735B5-FD35-8D41-83FC-BC14C4E4C9C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952079D-F6F4-CF4C-B76E-1D59A47F3C1F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A0301FF-9314-FD4D-A4E3-5FF4B788A2BF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B14C7E1-1F3D-5A42-811A-DF4BBA9B4CDB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CA8DD9A-436C-D84A-A91E-324FA95BE3F1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017ED85-8591-924E-BAB9-7A6E550A90B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8FE91FA-F18A-AB4B-BE9C-D8826193FA15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Isosceles Triangle 911">
                <a:extLst>
                  <a:ext uri="{FF2B5EF4-FFF2-40B4-BE49-F238E27FC236}">
                    <a16:creationId xmlns:a16="http://schemas.microsoft.com/office/drawing/2014/main" id="{FDC0E056-5F17-DE46-9BF5-4CCF1A214F71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3D11656B-1F08-8D4C-9AD1-48109ED4A3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" name="Group 220">
              <a:extLst>
                <a:ext uri="{FF2B5EF4-FFF2-40B4-BE49-F238E27FC236}">
                  <a16:creationId xmlns:a16="http://schemas.microsoft.com/office/drawing/2014/main" id="{F790CB8B-063F-A249-B344-993F427641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119" name="Line 17">
                <a:extLst>
                  <a:ext uri="{FF2B5EF4-FFF2-40B4-BE49-F238E27FC236}">
                    <a16:creationId xmlns:a16="http://schemas.microsoft.com/office/drawing/2014/main" id="{A97C0061-A208-0340-8716-D6AFBD2BFE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1A2D7504-0E97-6549-A060-48E73A655C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0C29C5-62C6-2647-9F1C-D862747F388F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205BF53-E3B6-EF40-AE21-5E0F40DEA048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33F6E4-1569-0046-AED3-4A49994431F0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82" name="Group 13">
              <a:extLst>
                <a:ext uri="{FF2B5EF4-FFF2-40B4-BE49-F238E27FC236}">
                  <a16:creationId xmlns:a16="http://schemas.microsoft.com/office/drawing/2014/main" id="{F0A4AC34-CD64-8A4B-9843-81B3D5BFA7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117" name="Oval 14">
                <a:extLst>
                  <a:ext uri="{FF2B5EF4-FFF2-40B4-BE49-F238E27FC236}">
                    <a16:creationId xmlns:a16="http://schemas.microsoft.com/office/drawing/2014/main" id="{CC9DDA1E-D2EB-6E46-AE40-29BFA9AE57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8" name="Rectangle 15">
                <a:extLst>
                  <a:ext uri="{FF2B5EF4-FFF2-40B4-BE49-F238E27FC236}">
                    <a16:creationId xmlns:a16="http://schemas.microsoft.com/office/drawing/2014/main" id="{4A3189C0-BF4B-354D-BCE5-D7B1599A9C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933F8792-6AEF-FB4E-8AA5-1F8B3E59FCB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FD38E326-6AC0-224E-9625-A8AC02256B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F7622400-1CE7-984A-8901-F72D0CF8FA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DB3B44E6-6D82-224E-B0D0-1BEEA8C37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4477D5F5-AC89-DB44-A645-C62F70F3A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E5746581-31A2-444E-9115-A52B01B055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771E089D-CC28-9E4C-9052-4A942135F81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111" name="Oval 14">
                <a:extLst>
                  <a:ext uri="{FF2B5EF4-FFF2-40B4-BE49-F238E27FC236}">
                    <a16:creationId xmlns:a16="http://schemas.microsoft.com/office/drawing/2014/main" id="{9F7E1B34-45CF-C045-BADD-CF549B8CA6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" name="Rectangle 15">
                <a:extLst>
                  <a:ext uri="{FF2B5EF4-FFF2-40B4-BE49-F238E27FC236}">
                    <a16:creationId xmlns:a16="http://schemas.microsoft.com/office/drawing/2014/main" id="{A6A39714-6CD5-484E-B19B-BD602679EF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64797D4E-D62D-E848-A30C-94CF47967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109" name="Line 17">
                <a:extLst>
                  <a:ext uri="{FF2B5EF4-FFF2-40B4-BE49-F238E27FC236}">
                    <a16:creationId xmlns:a16="http://schemas.microsoft.com/office/drawing/2014/main" id="{14B32080-2100-214D-9855-98AE7AC9E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8">
                <a:extLst>
                  <a:ext uri="{FF2B5EF4-FFF2-40B4-BE49-F238E27FC236}">
                    <a16:creationId xmlns:a16="http://schemas.microsoft.com/office/drawing/2014/main" id="{CD4030CB-D9F6-2A4D-A32E-85463D1A8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CD36ACD1-3402-0641-91AB-63A3BDA83A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210">
              <a:extLst>
                <a:ext uri="{FF2B5EF4-FFF2-40B4-BE49-F238E27FC236}">
                  <a16:creationId xmlns:a16="http://schemas.microsoft.com/office/drawing/2014/main" id="{E13E9D85-96ED-014B-872A-06D2C43639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95A40F23-B347-B84A-9C09-EC6F2CF74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EBD704EC-F3EF-0E4B-A90A-07DB8EDD5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562B1DDF-182B-E34F-ADE7-565DA489A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A1F482EB-3F49-9049-9D9E-E4143C57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49F65B79-1FE1-274D-8FEE-3AFF4A089D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70072681-1102-F243-8934-F5CBE67DBC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3BB437AA-EA79-744D-BD92-AFDCD5785B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1B908D1C-A9AA-4743-868C-9E7E233A46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101" name="Oval 14">
                <a:extLst>
                  <a:ext uri="{FF2B5EF4-FFF2-40B4-BE49-F238E27FC236}">
                    <a16:creationId xmlns:a16="http://schemas.microsoft.com/office/drawing/2014/main" id="{CBEC0C77-C8D9-7C49-9D43-64C062FB559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2" name="Rectangle 15">
                <a:extLst>
                  <a:ext uri="{FF2B5EF4-FFF2-40B4-BE49-F238E27FC236}">
                    <a16:creationId xmlns:a16="http://schemas.microsoft.com/office/drawing/2014/main" id="{DDFC41A7-C86D-7143-9146-4F0352E39B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1" name="Group 13">
              <a:extLst>
                <a:ext uri="{FF2B5EF4-FFF2-40B4-BE49-F238E27FC236}">
                  <a16:creationId xmlns:a16="http://schemas.microsoft.com/office/drawing/2014/main" id="{27EEC487-D2AD-5044-8F3D-01A2792B32E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A0F3EB61-3F49-8F4D-9F34-34CDF1771A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76457C99-2B18-3841-BF31-B89B3463BA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F142A4-9824-BF46-96D8-44FCC3FDB8B2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D65B8DC-CF20-D84D-9788-C4D95AC58A98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F6C41D-94FE-5F4A-BA7D-C3B49A25EFE8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BC349B-ED6A-FC42-B086-67D0C20DD059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586FFD-04AC-2E42-99F7-2E873D93B4F9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11404CC-F69D-AB4D-8D17-F65F09798584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2DD0C31-3277-284F-B7BC-B9A47F569691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746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JFET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0132249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s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ource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8F9F71-C0F0-EB49-BA3B-37AC8BA4916E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9" name="Group 912">
              <a:extLst>
                <a:ext uri="{FF2B5EF4-FFF2-40B4-BE49-F238E27FC236}">
                  <a16:creationId xmlns:a16="http://schemas.microsoft.com/office/drawing/2014/main" id="{73D49C6C-7007-D54C-85D6-A5BA4362B7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A7B33A7-29F9-234C-B487-FB873D759415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D5FC122-4C5C-384D-B110-07923CEADE7D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C6A6BF9-7FA4-EA4B-9F3E-A31379A8E6D3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71A223A-3CFB-1E4B-ACE2-0A208EA8CA26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A0E3CE1-AC00-9040-9CF6-1BEBCD453EC6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D005B9A-A4B3-9846-A856-D4EEEE87AC61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7FD247B-07A2-FC4C-A73F-92501B83DE93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Isosceles Triangle 911">
                <a:extLst>
                  <a:ext uri="{FF2B5EF4-FFF2-40B4-BE49-F238E27FC236}">
                    <a16:creationId xmlns:a16="http://schemas.microsoft.com/office/drawing/2014/main" id="{9B1AC692-B486-1443-898B-C02C4F380DCC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77A1DD5C-1F73-EF4E-8749-72E04D904B0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20">
              <a:extLst>
                <a:ext uri="{FF2B5EF4-FFF2-40B4-BE49-F238E27FC236}">
                  <a16:creationId xmlns:a16="http://schemas.microsoft.com/office/drawing/2014/main" id="{6B4E50A1-B1D7-0349-B445-7F46DB6915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53" name="Line 17">
                <a:extLst>
                  <a:ext uri="{FF2B5EF4-FFF2-40B4-BE49-F238E27FC236}">
                    <a16:creationId xmlns:a16="http://schemas.microsoft.com/office/drawing/2014/main" id="{929709F4-E2A3-5746-B72E-DB6077F556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18">
                <a:extLst>
                  <a:ext uri="{FF2B5EF4-FFF2-40B4-BE49-F238E27FC236}">
                    <a16:creationId xmlns:a16="http://schemas.microsoft.com/office/drawing/2014/main" id="{3771DB01-35FF-2B41-8A31-31BCCC07AC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D14D27-BC8E-4D42-AA97-1AF687EB8DB2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0BCB2D-08CF-C94C-A2A6-3EA65D197D45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336E52-5D57-7F4D-98FE-C933D139AE76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6D588DA8-731D-0148-A4CC-05E9F5D7AE8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51" name="Oval 14">
                <a:extLst>
                  <a:ext uri="{FF2B5EF4-FFF2-40B4-BE49-F238E27FC236}">
                    <a16:creationId xmlns:a16="http://schemas.microsoft.com/office/drawing/2014/main" id="{21A1128B-2B7C-9245-98C1-37045A2D09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2" name="Rectangle 15">
                <a:extLst>
                  <a:ext uri="{FF2B5EF4-FFF2-40B4-BE49-F238E27FC236}">
                    <a16:creationId xmlns:a16="http://schemas.microsoft.com/office/drawing/2014/main" id="{7FAA3F69-F8F3-B141-B02A-34D27A5ECE2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026A84E-20B2-9D47-A5B4-3CE433C125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210">
              <a:extLst>
                <a:ext uri="{FF2B5EF4-FFF2-40B4-BE49-F238E27FC236}">
                  <a16:creationId xmlns:a16="http://schemas.microsoft.com/office/drawing/2014/main" id="{44063F08-36EB-BF4B-8913-27639BBC7FC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47" name="Line 8">
                <a:extLst>
                  <a:ext uri="{FF2B5EF4-FFF2-40B4-BE49-F238E27FC236}">
                    <a16:creationId xmlns:a16="http://schemas.microsoft.com/office/drawing/2014/main" id="{CD142F89-A5E2-A44E-B024-035138B558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9">
                <a:extLst>
                  <a:ext uri="{FF2B5EF4-FFF2-40B4-BE49-F238E27FC236}">
                    <a16:creationId xmlns:a16="http://schemas.microsoft.com/office/drawing/2014/main" id="{1E16CC9F-B60B-F042-B629-6F8E734833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">
                <a:extLst>
                  <a:ext uri="{FF2B5EF4-FFF2-40B4-BE49-F238E27FC236}">
                    <a16:creationId xmlns:a16="http://schemas.microsoft.com/office/drawing/2014/main" id="{3586E703-FAF7-7741-8423-FB058206A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1">
                <a:extLst>
                  <a:ext uri="{FF2B5EF4-FFF2-40B4-BE49-F238E27FC236}">
                    <a16:creationId xmlns:a16="http://schemas.microsoft.com/office/drawing/2014/main" id="{6E13D377-96CF-B445-9383-877DAA741F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3">
              <a:extLst>
                <a:ext uri="{FF2B5EF4-FFF2-40B4-BE49-F238E27FC236}">
                  <a16:creationId xmlns:a16="http://schemas.microsoft.com/office/drawing/2014/main" id="{63324ACF-F126-CA49-976D-50019DEC62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45" name="Oval 14">
                <a:extLst>
                  <a:ext uri="{FF2B5EF4-FFF2-40B4-BE49-F238E27FC236}">
                    <a16:creationId xmlns:a16="http://schemas.microsoft.com/office/drawing/2014/main" id="{970643C1-EBAF-3849-8B38-9F8C458E72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" name="Rectangle 15">
                <a:extLst>
                  <a:ext uri="{FF2B5EF4-FFF2-40B4-BE49-F238E27FC236}">
                    <a16:creationId xmlns:a16="http://schemas.microsoft.com/office/drawing/2014/main" id="{CB772D3D-75A6-7945-825E-CFC8F81D05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9" name="Group 220">
              <a:extLst>
                <a:ext uri="{FF2B5EF4-FFF2-40B4-BE49-F238E27FC236}">
                  <a16:creationId xmlns:a16="http://schemas.microsoft.com/office/drawing/2014/main" id="{5B7B3D44-5923-2E48-9A6C-CA40436C9C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43" name="Line 17">
                <a:extLst>
                  <a:ext uri="{FF2B5EF4-FFF2-40B4-BE49-F238E27FC236}">
                    <a16:creationId xmlns:a16="http://schemas.microsoft.com/office/drawing/2014/main" id="{EC7C7C7F-4452-7249-B44E-E3C545EA9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996097BA-B19C-C644-A320-411F88D5CB8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3343C5E-E1C6-A14E-9B03-6EE95C2183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4E79730-4D71-9643-BDA4-7874CF4D8C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39" name="Line 8">
                <a:extLst>
                  <a:ext uri="{FF2B5EF4-FFF2-40B4-BE49-F238E27FC236}">
                    <a16:creationId xmlns:a16="http://schemas.microsoft.com/office/drawing/2014/main" id="{22444F35-6543-244E-86B0-1DA7B11C72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9">
                <a:extLst>
                  <a:ext uri="{FF2B5EF4-FFF2-40B4-BE49-F238E27FC236}">
                    <a16:creationId xmlns:a16="http://schemas.microsoft.com/office/drawing/2014/main" id="{BC4FF098-17DA-5348-8B20-216436E7A4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">
                <a:extLst>
                  <a:ext uri="{FF2B5EF4-FFF2-40B4-BE49-F238E27FC236}">
                    <a16:creationId xmlns:a16="http://schemas.microsoft.com/office/drawing/2014/main" id="{159FB642-23C6-2049-90E0-ED86044933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1">
                <a:extLst>
                  <a:ext uri="{FF2B5EF4-FFF2-40B4-BE49-F238E27FC236}">
                    <a16:creationId xmlns:a16="http://schemas.microsoft.com/office/drawing/2014/main" id="{B040F623-4B0E-AA4D-A70C-F0DEFE830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13">
              <a:extLst>
                <a:ext uri="{FF2B5EF4-FFF2-40B4-BE49-F238E27FC236}">
                  <a16:creationId xmlns:a16="http://schemas.microsoft.com/office/drawing/2014/main" id="{F0010A36-2357-104B-B355-2631689F61F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37" name="Oval 14">
                <a:extLst>
                  <a:ext uri="{FF2B5EF4-FFF2-40B4-BE49-F238E27FC236}">
                    <a16:creationId xmlns:a16="http://schemas.microsoft.com/office/drawing/2014/main" id="{5BEA6A16-5628-354A-826D-045E651BD6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" name="Rectangle 15">
                <a:extLst>
                  <a:ext uri="{FF2B5EF4-FFF2-40B4-BE49-F238E27FC236}">
                    <a16:creationId xmlns:a16="http://schemas.microsoft.com/office/drawing/2014/main" id="{CFB2FD15-A989-B54E-A7EB-A72A69C53D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7637A2F4-343E-934C-9317-686D3509212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35" name="Oval 14">
                <a:extLst>
                  <a:ext uri="{FF2B5EF4-FFF2-40B4-BE49-F238E27FC236}">
                    <a16:creationId xmlns:a16="http://schemas.microsoft.com/office/drawing/2014/main" id="{8068EC70-9FC8-F143-96EC-325CD7EF11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" name="Rectangle 15">
                <a:extLst>
                  <a:ext uri="{FF2B5EF4-FFF2-40B4-BE49-F238E27FC236}">
                    <a16:creationId xmlns:a16="http://schemas.microsoft.com/office/drawing/2014/main" id="{711F9907-E60B-EF48-AC24-E1BF37AD87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4" name="Group 13">
              <a:extLst>
                <a:ext uri="{FF2B5EF4-FFF2-40B4-BE49-F238E27FC236}">
                  <a16:creationId xmlns:a16="http://schemas.microsoft.com/office/drawing/2014/main" id="{9F944529-9C0B-FD44-B28F-950410DCF0A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E800740D-D87E-A64E-9CF8-64115614BB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D55FECDF-4356-5648-AC6D-134C2D3C26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340360-D42A-D04C-B814-FE433BE99A59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A5CCF6-B6A3-5347-83E7-A50E1EC24C80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784174-8D60-7041-8824-03CC2F003B72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BCABBB-CF28-834E-9BF6-418FEF9604F8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8E9730-130A-E241-B4CF-01503A556F83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1DF8A8-E24A-014E-AE53-DC62F6C78D83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298552-7A53-484E-BE44-8371E645F273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774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JFET Common Source Amplifier continued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E8D219-6FDE-DA44-8ED6-0D5539B9B4D8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5FFB58FE-A4E7-BF47-AAA1-3E06607434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0EDF370-FC75-644C-892A-82990A12F916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D34F7A4-DB54-F14E-8D31-A1A02DAD6A23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4AA43A5-6AD0-0644-AAC1-149E0D773BED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DDF9C37-B6D2-5349-8A00-FEC48BA35657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1A843F0-3F04-C94F-8C15-469B3E550415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278C3C5-D505-444B-9745-17127A3AD89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A402138-79DA-8843-A940-3DA808F1B11D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Isosceles Triangle 911">
                <a:extLst>
                  <a:ext uri="{FF2B5EF4-FFF2-40B4-BE49-F238E27FC236}">
                    <a16:creationId xmlns:a16="http://schemas.microsoft.com/office/drawing/2014/main" id="{9DA5E54C-D20D-934C-8F2C-B645630CB36C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BC3FFE24-D208-A04A-8730-29B0F031C6B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00A7A690-F42B-F64F-9E55-851CCEFCA4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50" name="Line 17">
                <a:extLst>
                  <a:ext uri="{FF2B5EF4-FFF2-40B4-BE49-F238E27FC236}">
                    <a16:creationId xmlns:a16="http://schemas.microsoft.com/office/drawing/2014/main" id="{83466EC1-99E1-C04C-A15C-8C85E0A143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F3B1DDE-3EEE-5543-8A91-0550DFC020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E4CCAE-BE21-B344-9AD4-9C3D316A195B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ED745A-C14F-0C4C-B7BB-3414D125A60D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65B33B-CCAB-5B49-937F-B9EB3C3B0A52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C0B1FC1-9DF7-3C43-9748-D0D84F36E9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48" name="Oval 14">
                <a:extLst>
                  <a:ext uri="{FF2B5EF4-FFF2-40B4-BE49-F238E27FC236}">
                    <a16:creationId xmlns:a16="http://schemas.microsoft.com/office/drawing/2014/main" id="{977E8821-14BD-8B4E-885E-A3561CFD041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9" name="Rectangle 15">
                <a:extLst>
                  <a:ext uri="{FF2B5EF4-FFF2-40B4-BE49-F238E27FC236}">
                    <a16:creationId xmlns:a16="http://schemas.microsoft.com/office/drawing/2014/main" id="{3A7D5BCD-5763-8544-AEB7-66FFCD8CDDA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61B69E30-7C7B-2E48-88F6-0FB2102BD2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210">
              <a:extLst>
                <a:ext uri="{FF2B5EF4-FFF2-40B4-BE49-F238E27FC236}">
                  <a16:creationId xmlns:a16="http://schemas.microsoft.com/office/drawing/2014/main" id="{1BC030E1-AD23-7040-AA79-60427B5368F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44" name="Line 8">
                <a:extLst>
                  <a:ext uri="{FF2B5EF4-FFF2-40B4-BE49-F238E27FC236}">
                    <a16:creationId xmlns:a16="http://schemas.microsoft.com/office/drawing/2014/main" id="{F48AA276-2EE0-FF45-9641-67AD3F034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9">
                <a:extLst>
                  <a:ext uri="{FF2B5EF4-FFF2-40B4-BE49-F238E27FC236}">
                    <a16:creationId xmlns:a16="http://schemas.microsoft.com/office/drawing/2014/main" id="{792709FE-25B1-3B46-A946-610A009B67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">
                <a:extLst>
                  <a:ext uri="{FF2B5EF4-FFF2-40B4-BE49-F238E27FC236}">
                    <a16:creationId xmlns:a16="http://schemas.microsoft.com/office/drawing/2014/main" id="{03C85066-DD94-CF4B-BCC6-8C5B288932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1">
                <a:extLst>
                  <a:ext uri="{FF2B5EF4-FFF2-40B4-BE49-F238E27FC236}">
                    <a16:creationId xmlns:a16="http://schemas.microsoft.com/office/drawing/2014/main" id="{0341B6F2-89A8-804F-976A-4395574BE2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60381985-B89C-4941-8954-2263115D902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42" name="Oval 14">
                <a:extLst>
                  <a:ext uri="{FF2B5EF4-FFF2-40B4-BE49-F238E27FC236}">
                    <a16:creationId xmlns:a16="http://schemas.microsoft.com/office/drawing/2014/main" id="{5C153444-A2BB-6D46-AE8B-66FB3031EF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" name="Rectangle 15">
                <a:extLst>
                  <a:ext uri="{FF2B5EF4-FFF2-40B4-BE49-F238E27FC236}">
                    <a16:creationId xmlns:a16="http://schemas.microsoft.com/office/drawing/2014/main" id="{6C7B80E1-189D-A345-8BDE-C0F7DC5C4D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7" name="Group 220">
              <a:extLst>
                <a:ext uri="{FF2B5EF4-FFF2-40B4-BE49-F238E27FC236}">
                  <a16:creationId xmlns:a16="http://schemas.microsoft.com/office/drawing/2014/main" id="{61885A37-5DB8-0440-88A0-B9CBAA3D29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40" name="Line 17">
                <a:extLst>
                  <a:ext uri="{FF2B5EF4-FFF2-40B4-BE49-F238E27FC236}">
                    <a16:creationId xmlns:a16="http://schemas.microsoft.com/office/drawing/2014/main" id="{B3DF78D0-DCE6-A249-B0CF-F07073D962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28AA9769-77C7-B140-A571-D74E1156C3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35B3011-5FB4-EE46-81F9-2E999C5768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D65003C8-CFF4-5B42-8793-F7F03AA20C6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36" name="Line 8">
                <a:extLst>
                  <a:ext uri="{FF2B5EF4-FFF2-40B4-BE49-F238E27FC236}">
                    <a16:creationId xmlns:a16="http://schemas.microsoft.com/office/drawing/2014/main" id="{A45587C1-0CC1-AA44-885D-E977E9A68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9">
                <a:extLst>
                  <a:ext uri="{FF2B5EF4-FFF2-40B4-BE49-F238E27FC236}">
                    <a16:creationId xmlns:a16="http://schemas.microsoft.com/office/drawing/2014/main" id="{4D901029-4DF4-EB4E-9FAB-F0EB908906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0">
                <a:extLst>
                  <a:ext uri="{FF2B5EF4-FFF2-40B4-BE49-F238E27FC236}">
                    <a16:creationId xmlns:a16="http://schemas.microsoft.com/office/drawing/2014/main" id="{7D95CD13-9F2D-3F4F-851C-6D41C9ED9C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">
                <a:extLst>
                  <a:ext uri="{FF2B5EF4-FFF2-40B4-BE49-F238E27FC236}">
                    <a16:creationId xmlns:a16="http://schemas.microsoft.com/office/drawing/2014/main" id="{471EC848-FCFA-5046-B65D-8AF4DBD553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5CCB6C5C-E652-9B41-93F4-68C216DDC20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34" name="Oval 14">
                <a:extLst>
                  <a:ext uri="{FF2B5EF4-FFF2-40B4-BE49-F238E27FC236}">
                    <a16:creationId xmlns:a16="http://schemas.microsoft.com/office/drawing/2014/main" id="{6F71EEF1-B742-B741-B1EF-2308ED8DF7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" name="Rectangle 15">
                <a:extLst>
                  <a:ext uri="{FF2B5EF4-FFF2-40B4-BE49-F238E27FC236}">
                    <a16:creationId xmlns:a16="http://schemas.microsoft.com/office/drawing/2014/main" id="{EA6C4A49-7C73-794C-BC95-A23A4AF9DBB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FD40D8BE-A2F2-9C4D-9FF7-DCE4A73CD05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24572332-31C7-9641-B149-8FFF4BE00F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F1AC0423-4D06-AC49-9FD4-188F79396B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2" name="Group 13">
              <a:extLst>
                <a:ext uri="{FF2B5EF4-FFF2-40B4-BE49-F238E27FC236}">
                  <a16:creationId xmlns:a16="http://schemas.microsoft.com/office/drawing/2014/main" id="{562DE44D-E5C6-8247-B834-4F7F1EDC058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30" name="Oval 14">
                <a:extLst>
                  <a:ext uri="{FF2B5EF4-FFF2-40B4-BE49-F238E27FC236}">
                    <a16:creationId xmlns:a16="http://schemas.microsoft.com/office/drawing/2014/main" id="{3B59C1AF-8137-4746-A21C-AC1B336BF1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" name="Rectangle 15">
                <a:extLst>
                  <a:ext uri="{FF2B5EF4-FFF2-40B4-BE49-F238E27FC236}">
                    <a16:creationId xmlns:a16="http://schemas.microsoft.com/office/drawing/2014/main" id="{6986C734-3CB6-634E-AC8F-7AEC89AE16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2B7F34-2803-A14F-B9BD-69E3AC9B38BD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16C03C-CE8C-F149-9971-131B56B9CD5B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417C04-6C84-9842-8BB6-CDED249BFE85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41E779-5A96-D84A-8496-2DEE21D0D3F3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10F53A-8E52-1C4E-B5DB-799D7FE54C23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43B47B-B998-0241-B562-BEFFD70609E6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1A8601-4404-5343-88D0-AF3C36E71B13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923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d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rain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CEE592-3460-6A4B-AC20-86CE7F846CF5}"/>
              </a:ext>
            </a:extLst>
          </p:cNvPr>
          <p:cNvGrpSpPr/>
          <p:nvPr/>
        </p:nvGrpSpPr>
        <p:grpSpPr>
          <a:xfrm>
            <a:off x="710959" y="2589086"/>
            <a:ext cx="3138295" cy="2567707"/>
            <a:chOff x="5515933" y="3503486"/>
            <a:chExt cx="3138295" cy="2567707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169E79A2-E1B4-B443-B473-EA3A0D4FC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37974" y="4224275"/>
              <a:ext cx="613208" cy="826818"/>
              <a:chOff x="5562600" y="3124201"/>
              <a:chExt cx="304800" cy="45561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498" y="5721156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AFB259-E7C9-4D43-8054-E39642A2B6CF}"/>
                </a:ext>
              </a:extLst>
            </p:cNvPr>
            <p:cNvSpPr txBox="1"/>
            <p:nvPr/>
          </p:nvSpPr>
          <p:spPr>
            <a:xfrm>
              <a:off x="6547279" y="4238924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4B8C87-F2BD-014B-87A7-2345D28EB0C9}"/>
                </a:ext>
              </a:extLst>
            </p:cNvPr>
            <p:cNvSpPr txBox="1"/>
            <p:nvPr/>
          </p:nvSpPr>
          <p:spPr>
            <a:xfrm>
              <a:off x="7294515" y="4629480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8BD514-687F-7049-AC42-D2204D550579}"/>
                </a:ext>
              </a:extLst>
            </p:cNvPr>
            <p:cNvSpPr txBox="1"/>
            <p:nvPr/>
          </p:nvSpPr>
          <p:spPr>
            <a:xfrm>
              <a:off x="7310484" y="4256703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68044" y="350348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80798" y="504164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156501" y="428463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0278" y="456180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9431" y="537342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0730" y="4693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458012" y="471355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45139" y="456180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11016" y="498511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8131569" y="4885585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5515933" y="4495164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A09DEB-7D3B-F442-986A-3617E6BC0C2E}"/>
                </a:ext>
              </a:extLst>
            </p:cNvPr>
            <p:cNvSpPr txBox="1"/>
            <p:nvPr/>
          </p:nvSpPr>
          <p:spPr>
            <a:xfrm>
              <a:off x="6864129" y="5446844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7629981" y="4445248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6048875" y="411124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6229256" y="498780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E48A4DE-9127-E347-8D10-D7D68145DC5F}"/>
                </a:ext>
              </a:extLst>
            </p:cNvPr>
            <p:cNvCxnSpPr>
              <a:cxnSpLocks/>
            </p:cNvCxnSpPr>
            <p:nvPr/>
          </p:nvCxnSpPr>
          <p:spPr>
            <a:xfrm>
              <a:off x="7242048" y="3537049"/>
              <a:ext cx="0" cy="75003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8048" y="579149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19348" y="511198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7602679" y="5517183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id="{49F8A8CC-2DD3-2C49-8E3C-03F61CCE214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4191" y="4996041"/>
              <a:ext cx="245263" cy="163885"/>
              <a:chOff x="1344" y="2031"/>
              <a:chExt cx="336" cy="225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05090BE1-1737-B54D-82E0-6CC6818E34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31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1F0A580E-3A15-2542-A2B2-4C3366FE07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JFET common drain amplifier continued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22667E-FE55-0F49-B71B-A4F8564C69F9}"/>
              </a:ext>
            </a:extLst>
          </p:cNvPr>
          <p:cNvGrpSpPr/>
          <p:nvPr/>
        </p:nvGrpSpPr>
        <p:grpSpPr>
          <a:xfrm>
            <a:off x="699280" y="2738301"/>
            <a:ext cx="3138295" cy="2567707"/>
            <a:chOff x="5515933" y="3503486"/>
            <a:chExt cx="3138295" cy="2567707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F55FD654-F041-A54E-9DB2-92ED5DBFFE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37974" y="4224275"/>
              <a:ext cx="613208" cy="826818"/>
              <a:chOff x="5562600" y="3124201"/>
              <a:chExt cx="304800" cy="45561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400F252-4BFD-BE43-984C-98DE82847B01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C9A904D-2C54-1140-A459-689699B5E4D0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EE58B64-A970-AD45-8832-1B48FD841ED4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119A346-130B-7348-BBD8-43F87F5E1017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EB0F387-38FC-0149-BDF6-8C7FDCABF7CB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9E3D435-9BE2-2B4F-BF3C-D7103585DBB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732040C-27E7-B44B-AB9A-8B8DE876ABAB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7151A7F8-3CF0-F846-A974-DEEBF4B6B29E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CF08E1A8-91AB-F340-9A13-30AC850606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498" y="5721156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1E060590-37FB-0941-8514-2689C19825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D5368B15-FA5A-CB49-9FAE-430FD021A7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E974D8-9968-0A48-8319-D3737942DAA7}"/>
                </a:ext>
              </a:extLst>
            </p:cNvPr>
            <p:cNvSpPr txBox="1"/>
            <p:nvPr/>
          </p:nvSpPr>
          <p:spPr>
            <a:xfrm>
              <a:off x="6547279" y="4238924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B94DB1-3563-3242-B4EE-E79ABAC3B999}"/>
                </a:ext>
              </a:extLst>
            </p:cNvPr>
            <p:cNvSpPr txBox="1"/>
            <p:nvPr/>
          </p:nvSpPr>
          <p:spPr>
            <a:xfrm>
              <a:off x="7294515" y="4629480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ED5150-747E-3541-AD19-93711D1826D7}"/>
                </a:ext>
              </a:extLst>
            </p:cNvPr>
            <p:cNvSpPr txBox="1"/>
            <p:nvPr/>
          </p:nvSpPr>
          <p:spPr>
            <a:xfrm>
              <a:off x="7310484" y="4256703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681B625E-17F2-1B48-99FD-D918A8234A2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68044" y="350348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BA058937-8205-3C46-89C4-320AE39137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A6FD5A5E-34FB-684B-A44B-E7416B9035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8A111B3-D698-2048-9BF3-B896281775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80798" y="504164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27EFB8E5-44EE-3541-A5C8-8A7C646C8DC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156501" y="428463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E7DE1C1F-B67D-5843-8FEF-C4B0BFEE65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A07FDEF-E71F-7644-9F4E-D7633BA0C3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80987DCC-D773-8144-A658-97D58EB989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0915E482-4C7C-BC40-A85E-D0FC19970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272F6AA9-4187-1C4E-A775-E3D3853D752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0278" y="456180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2CF5A9E4-4601-6442-A3FE-8109808825D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0B4B3A79-E5F5-DB43-8BA1-D901B73B84E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9FC7E858-47BA-5E45-982C-306EAE61E8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9431" y="537342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0635C474-F0B5-2E42-8980-49FC7C612C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22305836-770B-1045-9BE1-91FF2F6A88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6BCB89ED-CBDF-394D-AFD7-10825A207A8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0730" y="4693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21A990E0-B52D-284F-A315-3D2234C2AD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458012" y="471355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230B32C-85E5-FC43-81C4-9F6B1765A4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2309A9EA-D770-6946-80FD-610F0E0DD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543666FC-1427-7F4A-AEC7-92E407692E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630CADDF-6EEA-DA4E-9275-AFBFCB5AD4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C4BAFA6E-E782-5948-86F6-E0B7D06542B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45139" y="456180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5311DE5C-A190-F047-A22B-2B6A0D07C3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63B389DC-DD5D-4A4C-825E-30A82A11D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D185C32E-63F5-C948-A431-23A599B006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11016" y="498511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2439F34C-2730-7F4B-91C6-4841188BA0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F4F02928-BEC1-DA4D-84C6-1A74EEFACF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B284C1-3482-754C-BCD2-F86ABC2973E9}"/>
                </a:ext>
              </a:extLst>
            </p:cNvPr>
            <p:cNvSpPr txBox="1"/>
            <p:nvPr/>
          </p:nvSpPr>
          <p:spPr>
            <a:xfrm>
              <a:off x="8131569" y="4885585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310AAF-C80A-6743-9E39-AE32AA918C97}"/>
                </a:ext>
              </a:extLst>
            </p:cNvPr>
            <p:cNvSpPr txBox="1"/>
            <p:nvPr/>
          </p:nvSpPr>
          <p:spPr>
            <a:xfrm>
              <a:off x="5515933" y="4495164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89971-7D11-1C4A-BF96-135FFCC60CAC}"/>
                </a:ext>
              </a:extLst>
            </p:cNvPr>
            <p:cNvSpPr txBox="1"/>
            <p:nvPr/>
          </p:nvSpPr>
          <p:spPr>
            <a:xfrm>
              <a:off x="6864129" y="5446844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62BF98-3553-9D4F-BA73-45452B665557}"/>
                </a:ext>
              </a:extLst>
            </p:cNvPr>
            <p:cNvSpPr txBox="1"/>
            <p:nvPr/>
          </p:nvSpPr>
          <p:spPr>
            <a:xfrm>
              <a:off x="7629981" y="4445248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507CFF-E5DF-6C42-954A-B9B92BD8DBCC}"/>
                </a:ext>
              </a:extLst>
            </p:cNvPr>
            <p:cNvSpPr txBox="1"/>
            <p:nvPr/>
          </p:nvSpPr>
          <p:spPr>
            <a:xfrm>
              <a:off x="6048875" y="411124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1623AA-B663-1A4C-8AA9-4E8465269CB4}"/>
                </a:ext>
              </a:extLst>
            </p:cNvPr>
            <p:cNvSpPr txBox="1"/>
            <p:nvPr/>
          </p:nvSpPr>
          <p:spPr>
            <a:xfrm>
              <a:off x="6229256" y="498780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7F7B46-9F5E-EB44-8EAB-E42F35135540}"/>
                </a:ext>
              </a:extLst>
            </p:cNvPr>
            <p:cNvCxnSpPr>
              <a:cxnSpLocks/>
            </p:cNvCxnSpPr>
            <p:nvPr/>
          </p:nvCxnSpPr>
          <p:spPr>
            <a:xfrm>
              <a:off x="7242048" y="3537049"/>
              <a:ext cx="0" cy="75003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4701CA11-A076-AF48-B274-6184F1BABC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8048" y="579149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788B7293-6724-0C42-8E56-C15515A310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DB1F20A8-8380-CC42-923D-67D3305CC7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BDF2441B-7250-D343-A886-FF426AB4E9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19348" y="511198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9791E-5024-E244-A177-E1A6360DC756}"/>
                </a:ext>
              </a:extLst>
            </p:cNvPr>
            <p:cNvSpPr txBox="1"/>
            <p:nvPr/>
          </p:nvSpPr>
          <p:spPr>
            <a:xfrm>
              <a:off x="7602679" y="5517183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id="{E6824DFF-992A-FB47-B04D-12DE6BD1A1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4191" y="4996041"/>
              <a:ext cx="245263" cy="163885"/>
              <a:chOff x="1344" y="2031"/>
              <a:chExt cx="336" cy="225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A0669D51-831E-8242-B809-C81CF727A3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31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39033187-CB65-F445-BC59-DB31E767A2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70233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5555957" y="1926202"/>
                <a:ext cx="4956907" cy="2821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957" y="1926202"/>
                <a:ext cx="4956907" cy="2821668"/>
              </a:xfrm>
              <a:prstGeom prst="rect">
                <a:avLst/>
              </a:prstGeom>
              <a:blipFill>
                <a:blip r:embed="rId3"/>
                <a:stretch>
                  <a:fillRect l="-2041" t="-13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3B7242A-BC92-FE46-A681-D7AB95216FF0}"/>
              </a:ext>
            </a:extLst>
          </p:cNvPr>
          <p:cNvGrpSpPr/>
          <p:nvPr/>
        </p:nvGrpSpPr>
        <p:grpSpPr>
          <a:xfrm>
            <a:off x="649774" y="1765742"/>
            <a:ext cx="2058724" cy="2891749"/>
            <a:chOff x="2151504" y="3578915"/>
            <a:chExt cx="2058724" cy="289174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2950583" y="4617145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7350" y="5255032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7350" y="4716552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2540203" y="5246785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0314" y="5519439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65934" y="4970908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3302032" y="449703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06543" y="395717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14498" y="547002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428" y="5937264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5146" y="6089664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6964" y="5773717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722666" y="4474910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3722708" y="413598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3194887" y="5615380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2577852" y="542209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2585288" y="4749307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2273053" y="470469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3718993" y="480134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3618733" y="552273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2966811" y="3972560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2975847" y="3968137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3273215" y="3731298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4084383" y="4701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3233175" y="36607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2151504" y="5199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3599395" y="511778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2506580" y="357891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60686"/>
            <a:ext cx="2133600" cy="29616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293087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826275" y="4554495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50DD5C2-38C2-F045-952E-7994B5C420F0}"/>
              </a:ext>
            </a:extLst>
          </p:cNvPr>
          <p:cNvSpPr txBox="1"/>
          <p:nvPr/>
        </p:nvSpPr>
        <p:spPr>
          <a:xfrm>
            <a:off x="513730" y="3084628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Differential amplifier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323291" y="1924120"/>
                <a:ext cx="3363509" cy="14893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∓12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collecter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291" y="1924120"/>
                <a:ext cx="3363509" cy="1489316"/>
              </a:xfrm>
              <a:prstGeom prst="rect">
                <a:avLst/>
              </a:prstGeom>
              <a:blipFill>
                <a:blip r:embed="rId3"/>
                <a:stretch>
                  <a:fillRect l="-3019" t="-254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395880" y="1408710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80" y="1408710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827" t="-2564" b="-12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03AF2E-296A-4744-B002-A01762B1136F}"/>
              </a:ext>
            </a:extLst>
          </p:cNvPr>
          <p:cNvGrpSpPr/>
          <p:nvPr/>
        </p:nvGrpSpPr>
        <p:grpSpPr>
          <a:xfrm>
            <a:off x="475024" y="3746903"/>
            <a:ext cx="2913741" cy="2330405"/>
            <a:chOff x="6213223" y="937438"/>
            <a:chExt cx="2913741" cy="2330405"/>
          </a:xfrm>
        </p:grpSpPr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9299" y="9736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94365" y="9736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5805" y="1659469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40028" y="1659470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6844827" y="1659470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93037" y="22690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32490" y="2886843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7225828" y="1430869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32915" y="1538144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6786772" y="9374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6213223" y="113017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8002341" y="1659469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8511650" y="157394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8238452" y="9374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7042806" y="16049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7939489" y="1614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6494166" y="19280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8559983" y="19280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131058" y="189249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835002" y="189975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8441164" y="1180975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6975224" y="1790574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7722709" y="1812344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7075314" y="2486935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7535450" y="22145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800" dirty="0"/>
              <a:t>Exercise 19: </a:t>
            </a:r>
            <a:r>
              <a:rPr lang="en-US" sz="4800" dirty="0" err="1"/>
              <a:t>Norcal</a:t>
            </a:r>
            <a:r>
              <a:rPr lang="en-US" sz="4800" dirty="0"/>
              <a:t> receiver switch</a:t>
            </a:r>
            <a:endParaRPr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078023" y="3123268"/>
            <a:ext cx="6098342" cy="677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When transistor conducts the receiver filter shorts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770793" y="1747498"/>
                <a:ext cx="580444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Receiver mixer or an oscilloscope w</a:t>
                </a:r>
                <a:r>
                  <a:rPr lang="en-US" sz="2000" dirty="0">
                    <a:solidFill>
                      <a:srgbClr val="000000"/>
                    </a:solidFill>
                  </a:rPr>
                  <a:t>ith 50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793" y="1747498"/>
                <a:ext cx="5804441" cy="400108"/>
              </a:xfrm>
              <a:prstGeom prst="rect">
                <a:avLst/>
              </a:prstGeom>
              <a:blipFill>
                <a:blip r:embed="rId3"/>
                <a:stretch>
                  <a:fillRect l="-1528" t="-9375" b="-281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7319A3BB-CA5C-5B42-B7D7-48E65B081A51}"/>
              </a:ext>
            </a:extLst>
          </p:cNvPr>
          <p:cNvSpPr txBox="1"/>
          <p:nvPr/>
        </p:nvSpPr>
        <p:spPr>
          <a:xfrm>
            <a:off x="707679" y="5013277"/>
            <a:ext cx="249402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If using f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unction generator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use a 1.8K resistor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976316B-FE98-9344-9080-39847E136865}"/>
              </a:ext>
            </a:extLst>
          </p:cNvPr>
          <p:cNvSpPr txBox="1"/>
          <p:nvPr/>
        </p:nvSpPr>
        <p:spPr>
          <a:xfrm>
            <a:off x="2849819" y="2015435"/>
            <a:ext cx="130354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(15uH)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61</a:t>
            </a:fld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799A60E-6540-FD45-89D3-8281374D14EA}"/>
              </a:ext>
            </a:extLst>
          </p:cNvPr>
          <p:cNvSpPr txBox="1"/>
          <p:nvPr/>
        </p:nvSpPr>
        <p:spPr>
          <a:xfrm>
            <a:off x="421479" y="4177642"/>
            <a:ext cx="134898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Harmonic filter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0D9147-E77A-1E4A-86DD-A7988728084D}"/>
              </a:ext>
            </a:extLst>
          </p:cNvPr>
          <p:cNvGrpSpPr/>
          <p:nvPr/>
        </p:nvGrpSpPr>
        <p:grpSpPr>
          <a:xfrm>
            <a:off x="714377" y="1810033"/>
            <a:ext cx="2857239" cy="2099029"/>
            <a:chOff x="3804468" y="1962160"/>
            <a:chExt cx="2857239" cy="2099029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147435" y="2357838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8269" y="3001037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4976199" y="3012579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358902" y="2340232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79043" y="2714689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5927021" y="280778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8442" y="3680189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34323" y="3275395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47705" y="2631693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4186064" y="29645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6570267" y="26604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4656143" y="2717039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4583015" y="26703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5347145" y="2514262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3804468" y="2358018"/>
              <a:ext cx="838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5217016" y="1962160"/>
              <a:ext cx="77459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4291775" y="3126730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4841248" y="3275407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5458426" y="2971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20: NorCal transmitter switch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0667" y="2174870"/>
            <a:ext cx="599251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When key is down, transistor conducts 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F37C95-CCEF-BE48-BF83-340BBADB3AD9}"/>
              </a:ext>
            </a:extLst>
          </p:cNvPr>
          <p:cNvGrpSpPr/>
          <p:nvPr/>
        </p:nvGrpSpPr>
        <p:grpSpPr>
          <a:xfrm>
            <a:off x="610953" y="2236425"/>
            <a:ext cx="3064087" cy="3018596"/>
            <a:chOff x="2402664" y="1136495"/>
            <a:chExt cx="3064087" cy="301859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3090534" y="113649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014333" y="145311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4333" y="315608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27914" y="160905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4333" y="377409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60900" y="282293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94074" y="24047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3166733" y="187000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9550" y="160551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6100" y="236884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2841800" y="15572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3119948" y="31514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5700" y="320393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4394795" y="319720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4483472" y="353034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4648240" y="2977718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4463199" y="3155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4117677" y="188673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3346554" y="261345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3262647" y="360648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2402664" y="172336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4775706" y="1488001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4482760" y="156074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21: </a:t>
            </a:r>
            <a:r>
              <a:rPr lang="en-US" sz="4400" dirty="0" err="1"/>
              <a:t>Norcal</a:t>
            </a:r>
            <a:r>
              <a:rPr lang="en-US" sz="4400" dirty="0"/>
              <a:t> Driver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8106D2-77CB-B842-A681-3A43AF323574}"/>
              </a:ext>
            </a:extLst>
          </p:cNvPr>
          <p:cNvGrpSpPr/>
          <p:nvPr/>
        </p:nvGrpSpPr>
        <p:grpSpPr>
          <a:xfrm>
            <a:off x="2607949" y="1347910"/>
            <a:ext cx="3706522" cy="4680620"/>
            <a:chOff x="2607949" y="1347910"/>
            <a:chExt cx="3706522" cy="4680620"/>
          </a:xfrm>
        </p:grpSpPr>
        <p:grpSp>
          <p:nvGrpSpPr>
            <p:cNvPr id="6" name="Group 222">
              <a:extLst>
                <a:ext uri="{FF2B5EF4-FFF2-40B4-BE49-F238E27FC236}">
                  <a16:creationId xmlns:a16="http://schemas.microsoft.com/office/drawing/2014/main" id="{3BF1388E-BEC8-9F46-8D41-C10DADDD8F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5447" y="2966247"/>
              <a:ext cx="304800" cy="381000"/>
              <a:chOff x="4272" y="3072"/>
              <a:chExt cx="192" cy="240"/>
            </a:xfrm>
          </p:grpSpPr>
          <p:sp>
            <p:nvSpPr>
              <p:cNvPr id="7" name="Line 99">
                <a:extLst>
                  <a:ext uri="{FF2B5EF4-FFF2-40B4-BE49-F238E27FC236}">
                    <a16:creationId xmlns:a16="http://schemas.microsoft.com/office/drawing/2014/main" id="{4A0EDA98-DFCF-044A-B3C3-4530AA19F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0">
                <a:extLst>
                  <a:ext uri="{FF2B5EF4-FFF2-40B4-BE49-F238E27FC236}">
                    <a16:creationId xmlns:a16="http://schemas.microsoft.com/office/drawing/2014/main" id="{15C410A3-A80A-4B47-AA07-B2EC8DA3F6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01">
                <a:extLst>
                  <a:ext uri="{FF2B5EF4-FFF2-40B4-BE49-F238E27FC236}">
                    <a16:creationId xmlns:a16="http://schemas.microsoft.com/office/drawing/2014/main" id="{CC130F36-FE57-654D-8BD9-E8E71187B8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102">
                <a:extLst>
                  <a:ext uri="{FF2B5EF4-FFF2-40B4-BE49-F238E27FC236}">
                    <a16:creationId xmlns:a16="http://schemas.microsoft.com/office/drawing/2014/main" id="{BF8B4F6A-156A-E74C-9541-173046A1B9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3">
                <a:extLst>
                  <a:ext uri="{FF2B5EF4-FFF2-40B4-BE49-F238E27FC236}">
                    <a16:creationId xmlns:a16="http://schemas.microsoft.com/office/drawing/2014/main" id="{FB1000F2-49D2-BF4A-9AA0-484D4DEA67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4">
                <a:extLst>
                  <a:ext uri="{FF2B5EF4-FFF2-40B4-BE49-F238E27FC236}">
                    <a16:creationId xmlns:a16="http://schemas.microsoft.com/office/drawing/2014/main" id="{AA8A27FB-841E-DB4C-B86E-878044C1D6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A3C111-2409-154D-ADED-BE7B70E4411B}"/>
                </a:ext>
              </a:extLst>
            </p:cNvPr>
            <p:cNvSpPr txBox="1"/>
            <p:nvPr/>
          </p:nvSpPr>
          <p:spPr>
            <a:xfrm flipH="1">
              <a:off x="2784541" y="286713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1BCAECB-7CEC-F04A-8908-9463A0C9DC8B}"/>
                </a:ext>
              </a:extLst>
            </p:cNvPr>
            <p:cNvSpPr/>
            <p:nvPr/>
          </p:nvSpPr>
          <p:spPr>
            <a:xfrm>
              <a:off x="4835783" y="22590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B38DFA1-8610-244C-8566-A20F32B88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0901" y="2302498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08240A5-DB66-0B47-A5F6-A68E5AF20B8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2932322" y="295999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D2A340-02AC-6746-9230-79233628F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6104" y="426473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5" name="Group 222">
              <a:extLst>
                <a:ext uri="{FF2B5EF4-FFF2-40B4-BE49-F238E27FC236}">
                  <a16:creationId xmlns:a16="http://schemas.microsoft.com/office/drawing/2014/main" id="{15525D00-1F7E-504F-8BC0-A2EA7A5481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7558" y="5589512"/>
              <a:ext cx="304800" cy="381000"/>
              <a:chOff x="4272" y="3072"/>
              <a:chExt cx="192" cy="240"/>
            </a:xfrm>
          </p:grpSpPr>
          <p:sp>
            <p:nvSpPr>
              <p:cNvPr id="26" name="Line 99">
                <a:extLst>
                  <a:ext uri="{FF2B5EF4-FFF2-40B4-BE49-F238E27FC236}">
                    <a16:creationId xmlns:a16="http://schemas.microsoft.com/office/drawing/2014/main" id="{E0B61861-CD5D-F244-AA73-FA5FD5B954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100">
                <a:extLst>
                  <a:ext uri="{FF2B5EF4-FFF2-40B4-BE49-F238E27FC236}">
                    <a16:creationId xmlns:a16="http://schemas.microsoft.com/office/drawing/2014/main" id="{AAA19FDD-DFFC-2C4A-9139-0294834F52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1">
                <a:extLst>
                  <a:ext uri="{FF2B5EF4-FFF2-40B4-BE49-F238E27FC236}">
                    <a16:creationId xmlns:a16="http://schemas.microsoft.com/office/drawing/2014/main" id="{E88AD506-FB4D-4D48-A70E-3FDF12164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2">
                <a:extLst>
                  <a:ext uri="{FF2B5EF4-FFF2-40B4-BE49-F238E27FC236}">
                    <a16:creationId xmlns:a16="http://schemas.microsoft.com/office/drawing/2014/main" id="{A0AA905C-5D47-074D-845E-2C332E38F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3">
                <a:extLst>
                  <a:ext uri="{FF2B5EF4-FFF2-40B4-BE49-F238E27FC236}">
                    <a16:creationId xmlns:a16="http://schemas.microsoft.com/office/drawing/2014/main" id="{54660183-E060-7C48-9738-8533F45F17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4">
                <a:extLst>
                  <a:ext uri="{FF2B5EF4-FFF2-40B4-BE49-F238E27FC236}">
                    <a16:creationId xmlns:a16="http://schemas.microsoft.com/office/drawing/2014/main" id="{97C49924-3850-2346-BDFC-A9ED3D137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F79A2D-4D6F-9549-959A-E1DDCFD38EE4}"/>
                </a:ext>
              </a:extLst>
            </p:cNvPr>
            <p:cNvSpPr txBox="1"/>
            <p:nvPr/>
          </p:nvSpPr>
          <p:spPr>
            <a:xfrm flipH="1">
              <a:off x="3104767" y="512431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A99957-FD4A-7D40-9958-451B9490D931}"/>
                </a:ext>
              </a:extLst>
            </p:cNvPr>
            <p:cNvSpPr txBox="1"/>
            <p:nvPr/>
          </p:nvSpPr>
          <p:spPr>
            <a:xfrm flipH="1">
              <a:off x="3507559" y="1347910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54BC16-C167-6A48-82F0-BE4BE2D695E8}"/>
                </a:ext>
              </a:extLst>
            </p:cNvPr>
            <p:cNvSpPr txBox="1"/>
            <p:nvPr/>
          </p:nvSpPr>
          <p:spPr>
            <a:xfrm flipH="1">
              <a:off x="4881504" y="1856406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/>
                <p:nvPr/>
              </p:nvSpPr>
              <p:spPr>
                <a:xfrm flipH="1">
                  <a:off x="2773142" y="341310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73142" y="3413104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26" b="-930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Group 478">
              <a:extLst>
                <a:ext uri="{FF2B5EF4-FFF2-40B4-BE49-F238E27FC236}">
                  <a16:creationId xmlns:a16="http://schemas.microsoft.com/office/drawing/2014/main" id="{138FE700-7645-DA42-B67B-1BBB52987CE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259377" y="3040355"/>
              <a:ext cx="401622" cy="609600"/>
              <a:chOff x="4656" y="1344"/>
              <a:chExt cx="192" cy="384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78459269-879E-B14D-BFF0-ACC62B2DEE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9" name="Line 36">
                <a:extLst>
                  <a:ext uri="{FF2B5EF4-FFF2-40B4-BE49-F238E27FC236}">
                    <a16:creationId xmlns:a16="http://schemas.microsoft.com/office/drawing/2014/main" id="{00ECE742-3C08-9642-9F18-2F399C7FAB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0" name="Line 37">
                <a:extLst>
                  <a:ext uri="{FF2B5EF4-FFF2-40B4-BE49-F238E27FC236}">
                    <a16:creationId xmlns:a16="http://schemas.microsoft.com/office/drawing/2014/main" id="{B0ADE173-1023-AA4B-A422-1C56090457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35803B6-5DC7-AF49-AB31-227C8BC49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9C44A21-9D34-7544-A8AF-57282FCEF4A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25548" y="230249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98C87C1-D532-AA44-8920-43AFBB2316A7}"/>
                </a:ext>
              </a:extLst>
            </p:cNvPr>
            <p:cNvSpPr/>
            <p:nvPr/>
          </p:nvSpPr>
          <p:spPr>
            <a:xfrm>
              <a:off x="3610109" y="50007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B573D05-C130-F745-9B86-8BB3C4C293C0}"/>
                </a:ext>
              </a:extLst>
            </p:cNvPr>
            <p:cNvSpPr/>
            <p:nvPr/>
          </p:nvSpPr>
          <p:spPr>
            <a:xfrm>
              <a:off x="3611380" y="423018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A183A900-D2E2-6A4F-B6A5-27CEAF6BA5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2759" y="3017775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492CE2DD-7B42-A840-9CA2-27FD6CAA38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7CD979DA-2EFF-5946-8BC3-7313808423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57053345-0ADF-3044-99D2-78007E52BF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28593A8A-C41D-394C-8F2D-EDCBD748BA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B251EF4B-7533-214A-AF6A-039596162E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A1967A7B-EC7C-174D-9B22-BDE8C87E9C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75EBA22-CBF3-2C49-8B00-940AB3FD4FC3}"/>
                </a:ext>
              </a:extLst>
            </p:cNvPr>
            <p:cNvSpPr/>
            <p:nvPr/>
          </p:nvSpPr>
          <p:spPr>
            <a:xfrm>
              <a:off x="2607949" y="32932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168C677-3BB5-BF46-91D5-2F6DCBF3207C}"/>
                </a:ext>
              </a:extLst>
            </p:cNvPr>
            <p:cNvGrpSpPr/>
            <p:nvPr/>
          </p:nvGrpSpPr>
          <p:grpSpPr>
            <a:xfrm>
              <a:off x="3581062" y="2292266"/>
              <a:ext cx="427602" cy="762000"/>
              <a:chOff x="2266478" y="2277813"/>
              <a:chExt cx="427602" cy="762000"/>
            </a:xfrm>
          </p:grpSpPr>
          <p:grpSp>
            <p:nvGrpSpPr>
              <p:cNvPr id="81" name="Group 267">
                <a:extLst>
                  <a:ext uri="{FF2B5EF4-FFF2-40B4-BE49-F238E27FC236}">
                    <a16:creationId xmlns:a16="http://schemas.microsoft.com/office/drawing/2014/main" id="{D0765476-8ECC-B648-B36A-5F3C8416E6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96" name="Arc 268">
                  <a:extLst>
                    <a:ext uri="{FF2B5EF4-FFF2-40B4-BE49-F238E27FC236}">
                      <a16:creationId xmlns:a16="http://schemas.microsoft.com/office/drawing/2014/main" id="{69404E0F-8DB8-9D47-95D9-940B04EC65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69">
                  <a:extLst>
                    <a:ext uri="{FF2B5EF4-FFF2-40B4-BE49-F238E27FC236}">
                      <a16:creationId xmlns:a16="http://schemas.microsoft.com/office/drawing/2014/main" id="{0C2152F8-6095-3B49-8584-68436B5332A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70">
                  <a:extLst>
                    <a:ext uri="{FF2B5EF4-FFF2-40B4-BE49-F238E27FC236}">
                      <a16:creationId xmlns:a16="http://schemas.microsoft.com/office/drawing/2014/main" id="{C519BA85-7365-EE42-A30F-C304EA28A54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71">
                  <a:extLst>
                    <a:ext uri="{FF2B5EF4-FFF2-40B4-BE49-F238E27FC236}">
                      <a16:creationId xmlns:a16="http://schemas.microsoft.com/office/drawing/2014/main" id="{7B7C141E-30A6-7D49-B9B4-A6D13D9A922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0" name="Line 272">
                  <a:extLst>
                    <a:ext uri="{FF2B5EF4-FFF2-40B4-BE49-F238E27FC236}">
                      <a16:creationId xmlns:a16="http://schemas.microsoft.com/office/drawing/2014/main" id="{FC6BFE89-77E2-6B48-8DD9-1B514FC8F3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" name="Line 273">
                  <a:extLst>
                    <a:ext uri="{FF2B5EF4-FFF2-40B4-BE49-F238E27FC236}">
                      <a16:creationId xmlns:a16="http://schemas.microsoft.com/office/drawing/2014/main" id="{81E13952-61C9-AD42-8EB0-D5FB873CED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Arc 274">
                  <a:extLst>
                    <a:ext uri="{FF2B5EF4-FFF2-40B4-BE49-F238E27FC236}">
                      <a16:creationId xmlns:a16="http://schemas.microsoft.com/office/drawing/2014/main" id="{E27BBFE4-4963-4747-BABD-EA9F2EDA4D2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5">
                  <a:extLst>
                    <a:ext uri="{FF2B5EF4-FFF2-40B4-BE49-F238E27FC236}">
                      <a16:creationId xmlns:a16="http://schemas.microsoft.com/office/drawing/2014/main" id="{33390F03-41BD-314B-A6B1-7EC605CA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Arc 276">
                  <a:extLst>
                    <a:ext uri="{FF2B5EF4-FFF2-40B4-BE49-F238E27FC236}">
                      <a16:creationId xmlns:a16="http://schemas.microsoft.com/office/drawing/2014/main" id="{CC594B15-E925-2B4A-B252-FDF0237AF5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Arc 277">
                  <a:extLst>
                    <a:ext uri="{FF2B5EF4-FFF2-40B4-BE49-F238E27FC236}">
                      <a16:creationId xmlns:a16="http://schemas.microsoft.com/office/drawing/2014/main" id="{EC9151A4-782D-AC4C-AA3C-ECD074AAC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Arc 278">
                  <a:extLst>
                    <a:ext uri="{FF2B5EF4-FFF2-40B4-BE49-F238E27FC236}">
                      <a16:creationId xmlns:a16="http://schemas.microsoft.com/office/drawing/2014/main" id="{7C156613-BF28-5544-95ED-6CF159DF35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9">
                  <a:extLst>
                    <a:ext uri="{FF2B5EF4-FFF2-40B4-BE49-F238E27FC236}">
                      <a16:creationId xmlns:a16="http://schemas.microsoft.com/office/drawing/2014/main" id="{BC28CC89-6C6A-7D47-94D7-4F9BD7211A9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80">
                  <a:extLst>
                    <a:ext uri="{FF2B5EF4-FFF2-40B4-BE49-F238E27FC236}">
                      <a16:creationId xmlns:a16="http://schemas.microsoft.com/office/drawing/2014/main" id="{0879C8DA-591E-2C44-9A8A-84F0B96DBF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2" name="Group 281">
                <a:extLst>
                  <a:ext uri="{FF2B5EF4-FFF2-40B4-BE49-F238E27FC236}">
                    <a16:creationId xmlns:a16="http://schemas.microsoft.com/office/drawing/2014/main" id="{3472A02E-570E-5F42-8D16-DCD15528F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3" name="Arc 282">
                  <a:extLst>
                    <a:ext uri="{FF2B5EF4-FFF2-40B4-BE49-F238E27FC236}">
                      <a16:creationId xmlns:a16="http://schemas.microsoft.com/office/drawing/2014/main" id="{D87A57E7-F5C1-2D4C-9D70-8D46D5FCB2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" name="Arc 283">
                  <a:extLst>
                    <a:ext uri="{FF2B5EF4-FFF2-40B4-BE49-F238E27FC236}">
                      <a16:creationId xmlns:a16="http://schemas.microsoft.com/office/drawing/2014/main" id="{1FDBAF98-9305-A249-96F2-3981E4D33BE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84">
                  <a:extLst>
                    <a:ext uri="{FF2B5EF4-FFF2-40B4-BE49-F238E27FC236}">
                      <a16:creationId xmlns:a16="http://schemas.microsoft.com/office/drawing/2014/main" id="{50559B8E-0D21-B541-8087-9AEFF234F36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85">
                  <a:extLst>
                    <a:ext uri="{FF2B5EF4-FFF2-40B4-BE49-F238E27FC236}">
                      <a16:creationId xmlns:a16="http://schemas.microsoft.com/office/drawing/2014/main" id="{6FEA6BD8-3731-4F44-9047-E4708C4AA27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Line 286">
                  <a:extLst>
                    <a:ext uri="{FF2B5EF4-FFF2-40B4-BE49-F238E27FC236}">
                      <a16:creationId xmlns:a16="http://schemas.microsoft.com/office/drawing/2014/main" id="{3E9CF980-757E-9D46-8DFF-87DC373C798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87">
                  <a:extLst>
                    <a:ext uri="{FF2B5EF4-FFF2-40B4-BE49-F238E27FC236}">
                      <a16:creationId xmlns:a16="http://schemas.microsoft.com/office/drawing/2014/main" id="{316A5A2D-F337-524E-8D1A-FA5C94A0C3E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Arc 288">
                  <a:extLst>
                    <a:ext uri="{FF2B5EF4-FFF2-40B4-BE49-F238E27FC236}">
                      <a16:creationId xmlns:a16="http://schemas.microsoft.com/office/drawing/2014/main" id="{C521A270-2962-0D46-AA60-4FAA98988FA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9">
                  <a:extLst>
                    <a:ext uri="{FF2B5EF4-FFF2-40B4-BE49-F238E27FC236}">
                      <a16:creationId xmlns:a16="http://schemas.microsoft.com/office/drawing/2014/main" id="{DC82B1DF-F603-B949-B0CA-061A35C0AE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Arc 290">
                  <a:extLst>
                    <a:ext uri="{FF2B5EF4-FFF2-40B4-BE49-F238E27FC236}">
                      <a16:creationId xmlns:a16="http://schemas.microsoft.com/office/drawing/2014/main" id="{E806987D-D120-5941-88DE-443BCF01E99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Arc 291">
                  <a:extLst>
                    <a:ext uri="{FF2B5EF4-FFF2-40B4-BE49-F238E27FC236}">
                      <a16:creationId xmlns:a16="http://schemas.microsoft.com/office/drawing/2014/main" id="{7CF314EF-F1CF-1C4C-BB72-DC1F863959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" name="Arc 292">
                  <a:extLst>
                    <a:ext uri="{FF2B5EF4-FFF2-40B4-BE49-F238E27FC236}">
                      <a16:creationId xmlns:a16="http://schemas.microsoft.com/office/drawing/2014/main" id="{8A83E93C-5F02-9C4E-9AB4-F043F8516A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93">
                  <a:extLst>
                    <a:ext uri="{FF2B5EF4-FFF2-40B4-BE49-F238E27FC236}">
                      <a16:creationId xmlns:a16="http://schemas.microsoft.com/office/drawing/2014/main" id="{EEF220C1-71B2-3548-ACFD-42EF3FEDDD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4">
                  <a:extLst>
                    <a:ext uri="{FF2B5EF4-FFF2-40B4-BE49-F238E27FC236}">
                      <a16:creationId xmlns:a16="http://schemas.microsoft.com/office/drawing/2014/main" id="{659B9ABD-3137-5244-9BDF-7464DB60A2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771A44B-DC60-F54B-9F14-A97EB4A39BB1}"/>
                </a:ext>
              </a:extLst>
            </p:cNvPr>
            <p:cNvSpPr txBox="1"/>
            <p:nvPr/>
          </p:nvSpPr>
          <p:spPr>
            <a:xfrm>
              <a:off x="3250194" y="2405844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162ABDF-F628-364E-84CA-CE4CBA3C06F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574773" y="3570069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6E738E5-653B-C645-837D-0281157CA74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578315" y="4222204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F782D9D4-8FA1-2945-B421-D4E62D9DC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14062" y="4910337"/>
              <a:ext cx="304800" cy="762000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32C789F8-2092-1D41-BEC6-7131195857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1895DF20-600B-6848-A2B6-8EC7F724FF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D853FA14-8589-8346-AB0F-43B76795EF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B0DC83E9-0A56-D145-BBCF-050C451100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7" name="Group 218">
              <a:extLst>
                <a:ext uri="{FF2B5EF4-FFF2-40B4-BE49-F238E27FC236}">
                  <a16:creationId xmlns:a16="http://schemas.microsoft.com/office/drawing/2014/main" id="{64F42EC8-557F-6342-9A00-667B6ADE947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64758" y="4672044"/>
              <a:ext cx="152400" cy="762000"/>
              <a:chOff x="5280" y="1200"/>
              <a:chExt cx="96" cy="480"/>
            </a:xfrm>
          </p:grpSpPr>
          <p:sp>
            <p:nvSpPr>
              <p:cNvPr id="118" name="Line 106">
                <a:extLst>
                  <a:ext uri="{FF2B5EF4-FFF2-40B4-BE49-F238E27FC236}">
                    <a16:creationId xmlns:a16="http://schemas.microsoft.com/office/drawing/2014/main" id="{6232A700-92DD-6444-A31F-EC55432A8C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7">
                <a:extLst>
                  <a:ext uri="{FF2B5EF4-FFF2-40B4-BE49-F238E27FC236}">
                    <a16:creationId xmlns:a16="http://schemas.microsoft.com/office/drawing/2014/main" id="{A5CDA265-86E1-C745-9190-1C64DA405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08">
                <a:extLst>
                  <a:ext uri="{FF2B5EF4-FFF2-40B4-BE49-F238E27FC236}">
                    <a16:creationId xmlns:a16="http://schemas.microsoft.com/office/drawing/2014/main" id="{F0FD8E07-4969-8840-8675-5F8E6400E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9">
                <a:extLst>
                  <a:ext uri="{FF2B5EF4-FFF2-40B4-BE49-F238E27FC236}">
                    <a16:creationId xmlns:a16="http://schemas.microsoft.com/office/drawing/2014/main" id="{81D27A1A-4538-3942-9FDE-3954C614B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D06F7E7-B90D-5549-8F0A-07FC1326BD5D}"/>
                </a:ext>
              </a:extLst>
            </p:cNvPr>
            <p:cNvCxnSpPr>
              <a:cxnSpLocks/>
            </p:cNvCxnSpPr>
            <p:nvPr/>
          </p:nvCxnSpPr>
          <p:spPr>
            <a:xfrm>
              <a:off x="4008664" y="4264736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DEB7D50-482D-8D4B-8427-1072DB9641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7392" y="4634536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6FC93B-27E6-5049-B3DC-0E3D6BA92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3695" y="1766628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7F6B622-618E-5D4E-988B-32DB23844BE0}"/>
                </a:ext>
              </a:extLst>
            </p:cNvPr>
            <p:cNvSpPr/>
            <p:nvPr/>
          </p:nvSpPr>
          <p:spPr>
            <a:xfrm>
              <a:off x="3613733" y="17388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9820E56-7716-B14E-85C9-BAD4277E67C2}"/>
                </a:ext>
              </a:extLst>
            </p:cNvPr>
            <p:cNvSpPr/>
            <p:nvPr/>
          </p:nvSpPr>
          <p:spPr>
            <a:xfrm>
              <a:off x="4688265" y="5005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/>
                <p:nvPr/>
              </p:nvSpPr>
              <p:spPr>
                <a:xfrm flipH="1">
                  <a:off x="3902754" y="361059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2754" y="3610599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/>
                <p:nvPr/>
              </p:nvSpPr>
              <p:spPr>
                <a:xfrm flipH="1">
                  <a:off x="3057090" y="42844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57090" y="4284491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628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/>
                <p:nvPr/>
              </p:nvSpPr>
              <p:spPr>
                <a:xfrm flipH="1">
                  <a:off x="4847659" y="2536206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47659" y="2536206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1905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14C096C-53F5-6442-9F1B-8FFFEE999A20}"/>
                </a:ext>
              </a:extLst>
            </p:cNvPr>
            <p:cNvSpPr txBox="1"/>
            <p:nvPr/>
          </p:nvSpPr>
          <p:spPr>
            <a:xfrm flipH="1">
              <a:off x="4969560" y="4889005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2642540-0FFD-3C4E-848B-6CEF68DAB40F}"/>
                </a:ext>
              </a:extLst>
            </p:cNvPr>
            <p:cNvSpPr txBox="1"/>
            <p:nvPr/>
          </p:nvSpPr>
          <p:spPr>
            <a:xfrm>
              <a:off x="3703804" y="500089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3685CE5-B45A-2848-8977-8C09354B3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0479" y="504467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1E398F28-276A-6041-B01A-96B9C3437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8090" y="5060918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D319E1C-6C94-3340-BEEE-6951342E94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948A73DD-A252-494E-B6DA-397E117BE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F69B181F-89A5-E747-8EA1-BE7A841C67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DCD38137-C5FA-8F49-991B-EDFCDC947A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7D669E79-9D8F-494C-8B06-8A4D9F3BDE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8090" y="5647530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A48A3618-62ED-E447-893E-9DB4944F1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4DE840BF-D3C5-1045-A17C-7CF663DFA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820D5846-AD26-C546-ACF9-E8CA4A6E15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52D2774E-2E09-8D45-BB79-FB5E170E0B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AA27A7B9-0639-3646-B087-7FB83A30B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5E9C9B19-A2A8-DE48-A1D3-F1F322DDE8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DAF3B47-AD17-1046-A27E-4C8BC669D19B}"/>
                </a:ext>
              </a:extLst>
            </p:cNvPr>
            <p:cNvSpPr txBox="1"/>
            <p:nvPr/>
          </p:nvSpPr>
          <p:spPr>
            <a:xfrm flipH="1">
              <a:off x="4725941" y="530604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A3AE0F4-943E-9F48-8202-B54986F0304B}"/>
                </a:ext>
              </a:extLst>
            </p:cNvPr>
            <p:cNvSpPr/>
            <p:nvPr/>
          </p:nvSpPr>
          <p:spPr>
            <a:xfrm>
              <a:off x="4362196" y="499799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22: Emitter degeneration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23: </a:t>
            </a:r>
            <a:r>
              <a:rPr lang="en-US" sz="4400" dirty="0" err="1"/>
              <a:t>Norcal</a:t>
            </a:r>
            <a:r>
              <a:rPr lang="en-US" sz="4400" dirty="0"/>
              <a:t> Buffer amplifier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251473" y="4391098"/>
                <a:ext cx="4276464" cy="6562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𝑉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473" y="4391098"/>
                <a:ext cx="4276464" cy="656203"/>
              </a:xfrm>
              <a:prstGeom prst="rect">
                <a:avLst/>
              </a:prstGeom>
              <a:blipFill>
                <a:blip r:embed="rId3"/>
                <a:stretch>
                  <a:fillRect l="-888" b="-943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65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ECB66C-3210-944C-9FA8-0E291655B762}"/>
              </a:ext>
            </a:extLst>
          </p:cNvPr>
          <p:cNvGrpSpPr/>
          <p:nvPr/>
        </p:nvGrpSpPr>
        <p:grpSpPr>
          <a:xfrm>
            <a:off x="1742130" y="1484443"/>
            <a:ext cx="8701945" cy="2792989"/>
            <a:chOff x="1742130" y="1484443"/>
            <a:chExt cx="8701945" cy="279298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7681700" y="2815671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2470058" y="2682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97709" y="3059572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FD9DE7DB-E106-C642-829B-D0F6B7974C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63622" y="2340324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8DD72CE4-D551-5449-81B1-C358082E70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65D9EF72-2C23-2F44-AFE5-FC6474B44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1FE29893-00F3-0743-B120-0B77B6EB62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8CF00B2-6DBA-7143-A22E-5EB595CBF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376847FB-A91C-F947-BB0A-5E4A0D99E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D4629F7-6FED-BF4D-B5F9-AE7FDBC4C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7710" y="3257156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2326572" y="2702262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5667866" y="3352772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074" y="1917532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8408587" y="18897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9108" y="3069439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06394" y="2693848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7324" y="3074948"/>
              <a:ext cx="14630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5864" y="3062190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5864" y="3745919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97709" y="3821572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00311" y="3798460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272506" y="26989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23526" y="32154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7" name="Group 210">
              <a:extLst>
                <a:ext uri="{FF2B5EF4-FFF2-40B4-BE49-F238E27FC236}">
                  <a16:creationId xmlns:a16="http://schemas.microsoft.com/office/drawing/2014/main" id="{0D0BAF34-7BF8-FB4C-AB02-348C132065C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90175" y="1970400"/>
              <a:ext cx="304800" cy="762000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BDB875FF-CB87-7343-9142-6FE73C3C5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5CD4E8-EF4F-9A4E-B985-97C4BC17FE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07858899-6AB0-4F41-93A5-694DF8094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ADE766EF-602C-3346-854D-A1B0E43034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7069" y="3211258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50423" y="3896432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9116159" y="31626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2132618" y="30218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A6547FF-0C74-FC45-A8EA-3BA8099B71BC}"/>
                </a:ext>
              </a:extLst>
            </p:cNvPr>
            <p:cNvSpPr txBox="1"/>
            <p:nvPr/>
          </p:nvSpPr>
          <p:spPr>
            <a:xfrm flipH="1">
              <a:off x="8737463" y="164309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7958866" y="148444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9280514" y="3048487"/>
              <a:ext cx="11635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8713609" y="343699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713609" y="3436999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5142501" y="234344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7146066" y="239196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146066" y="2391969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6711710" y="3335788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4902720" y="3291008"/>
              <a:ext cx="6673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7697241" y="3370455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473D009-73CF-FB4C-A80A-F304B45AE40D}"/>
                </a:ext>
              </a:extLst>
            </p:cNvPr>
            <p:cNvSpPr txBox="1"/>
            <p:nvPr/>
          </p:nvSpPr>
          <p:spPr>
            <a:xfrm flipH="1">
              <a:off x="3003458" y="2521667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Pin 4 transmit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 mixer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3331498" y="30218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43A59AA-A20A-4749-88F0-ED7FFCFD7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9680" y="3074848"/>
              <a:ext cx="49099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1742130" y="2248603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0AFE8ED-E19F-784A-B474-E0DAABE8F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1936" y="3067618"/>
              <a:ext cx="49099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4096021" y="2414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20874" y="2693848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6AC4D36-034B-9946-9945-B00EDFB1F4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1280" y="3065632"/>
              <a:ext cx="49099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4653480" y="30254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6113687" y="30289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6510638" y="30325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8460484" y="31662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BF9CA0C-2551-9C4B-8847-14D77CD9F8F6}"/>
                </a:ext>
              </a:extLst>
            </p:cNvPr>
            <p:cNvSpPr/>
            <p:nvPr/>
          </p:nvSpPr>
          <p:spPr>
            <a:xfrm>
              <a:off x="8410862" y="23085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12053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Amplifier classes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BA736F-5CC1-474E-B5B3-20542FF49F15}"/>
              </a:ext>
            </a:extLst>
          </p:cNvPr>
          <p:cNvCxnSpPr/>
          <p:nvPr/>
        </p:nvCxnSpPr>
        <p:spPr>
          <a:xfrm>
            <a:off x="4562602" y="1148314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50F1856-B2AB-FE44-9F9C-00F1F7054D0E}"/>
              </a:ext>
            </a:extLst>
          </p:cNvPr>
          <p:cNvCxnSpPr>
            <a:cxnSpLocks/>
          </p:cNvCxnSpPr>
          <p:nvPr/>
        </p:nvCxnSpPr>
        <p:spPr>
          <a:xfrm flipH="1" flipV="1">
            <a:off x="4552714" y="2530546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21B08A-422F-6B4A-9E46-728A7D262A8E}"/>
              </a:ext>
            </a:extLst>
          </p:cNvPr>
          <p:cNvSpPr txBox="1"/>
          <p:nvPr/>
        </p:nvSpPr>
        <p:spPr>
          <a:xfrm>
            <a:off x="4214855" y="1679942"/>
            <a:ext cx="1500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21EFDC-527A-5949-9472-31F2D2D1FB20}"/>
              </a:ext>
            </a:extLst>
          </p:cNvPr>
          <p:cNvSpPr txBox="1"/>
          <p:nvPr/>
        </p:nvSpPr>
        <p:spPr>
          <a:xfrm>
            <a:off x="5299376" y="2658132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A0C3560-79A8-B940-88C4-4CBC5F734E0B}"/>
              </a:ext>
            </a:extLst>
          </p:cNvPr>
          <p:cNvSpPr txBox="1"/>
          <p:nvPr/>
        </p:nvSpPr>
        <p:spPr>
          <a:xfrm>
            <a:off x="4684685" y="2970382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A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33C8770-B9FC-C049-948D-24F0B7BE343D}"/>
              </a:ext>
            </a:extLst>
          </p:cNvPr>
          <p:cNvCxnSpPr/>
          <p:nvPr/>
        </p:nvCxnSpPr>
        <p:spPr>
          <a:xfrm>
            <a:off x="7162032" y="1162488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CF1B06B-32AD-C844-9618-4B03667C875E}"/>
              </a:ext>
            </a:extLst>
          </p:cNvPr>
          <p:cNvCxnSpPr>
            <a:cxnSpLocks/>
          </p:cNvCxnSpPr>
          <p:nvPr/>
        </p:nvCxnSpPr>
        <p:spPr>
          <a:xfrm flipH="1">
            <a:off x="7152145" y="2544720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B1CC14DD-0AFE-AC45-8B18-0E3D63B5A2A6}"/>
              </a:ext>
            </a:extLst>
          </p:cNvPr>
          <p:cNvSpPr txBox="1"/>
          <p:nvPr/>
        </p:nvSpPr>
        <p:spPr>
          <a:xfrm>
            <a:off x="6814285" y="1694116"/>
            <a:ext cx="1500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DD37982-4E90-5A46-82E2-CA78683BE127}"/>
              </a:ext>
            </a:extLst>
          </p:cNvPr>
          <p:cNvSpPr txBox="1"/>
          <p:nvPr/>
        </p:nvSpPr>
        <p:spPr>
          <a:xfrm>
            <a:off x="7898806" y="2672306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C2613E5-7721-0F40-B4BC-C177E33664BF}"/>
              </a:ext>
            </a:extLst>
          </p:cNvPr>
          <p:cNvSpPr txBox="1"/>
          <p:nvPr/>
        </p:nvSpPr>
        <p:spPr>
          <a:xfrm>
            <a:off x="7250669" y="2936393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B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20D218-9C92-144E-A561-BAE4CA08BD57}"/>
              </a:ext>
            </a:extLst>
          </p:cNvPr>
          <p:cNvCxnSpPr/>
          <p:nvPr/>
        </p:nvCxnSpPr>
        <p:spPr>
          <a:xfrm>
            <a:off x="9671549" y="1134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2B5B207-A9B2-8948-AD97-6A4356DD9180}"/>
              </a:ext>
            </a:extLst>
          </p:cNvPr>
          <p:cNvCxnSpPr>
            <a:cxnSpLocks/>
          </p:cNvCxnSpPr>
          <p:nvPr/>
        </p:nvCxnSpPr>
        <p:spPr>
          <a:xfrm flipH="1">
            <a:off x="9661662" y="2516371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7B1B3D57-D847-5442-A493-03B2046FBE34}"/>
              </a:ext>
            </a:extLst>
          </p:cNvPr>
          <p:cNvSpPr txBox="1"/>
          <p:nvPr/>
        </p:nvSpPr>
        <p:spPr>
          <a:xfrm>
            <a:off x="9323802" y="16657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131EB1-4729-B544-928F-A851BE74A3A2}"/>
              </a:ext>
            </a:extLst>
          </p:cNvPr>
          <p:cNvSpPr txBox="1"/>
          <p:nvPr/>
        </p:nvSpPr>
        <p:spPr>
          <a:xfrm>
            <a:off x="10408323" y="2643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9234F07-7B2C-9D4B-A305-651D0B9DD38C}"/>
              </a:ext>
            </a:extLst>
          </p:cNvPr>
          <p:cNvSpPr txBox="1"/>
          <p:nvPr/>
        </p:nvSpPr>
        <p:spPr>
          <a:xfrm>
            <a:off x="9742943" y="291884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C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4377C46-02FB-994C-A0CF-4E9C1D325DEC}"/>
              </a:ext>
            </a:extLst>
          </p:cNvPr>
          <p:cNvCxnSpPr>
            <a:cxnSpLocks/>
          </p:cNvCxnSpPr>
          <p:nvPr/>
        </p:nvCxnSpPr>
        <p:spPr>
          <a:xfrm>
            <a:off x="4760312" y="1418118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307C8E0F-B739-984C-B6BC-46298D54900E}"/>
              </a:ext>
            </a:extLst>
          </p:cNvPr>
          <p:cNvCxnSpPr/>
          <p:nvPr/>
        </p:nvCxnSpPr>
        <p:spPr>
          <a:xfrm flipV="1">
            <a:off x="5526781" y="1418118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Freeform 45">
            <a:extLst>
              <a:ext uri="{FF2B5EF4-FFF2-40B4-BE49-F238E27FC236}">
                <a16:creationId xmlns:a16="http://schemas.microsoft.com/office/drawing/2014/main" id="{D9553C18-AF29-CA4B-A4CD-1CB3006DA452}"/>
              </a:ext>
            </a:extLst>
          </p:cNvPr>
          <p:cNvSpPr/>
          <p:nvPr/>
        </p:nvSpPr>
        <p:spPr>
          <a:xfrm>
            <a:off x="7193031" y="1375589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 169">
            <a:extLst>
              <a:ext uri="{FF2B5EF4-FFF2-40B4-BE49-F238E27FC236}">
                <a16:creationId xmlns:a16="http://schemas.microsoft.com/office/drawing/2014/main" id="{2F3B611C-773A-8B43-9636-655D904AA858}"/>
              </a:ext>
            </a:extLst>
          </p:cNvPr>
          <p:cNvSpPr/>
          <p:nvPr/>
        </p:nvSpPr>
        <p:spPr>
          <a:xfrm>
            <a:off x="9865542" y="1472656"/>
            <a:ext cx="1126862" cy="1079691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249475" y="1978941"/>
                <a:ext cx="4273832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75" y="1978941"/>
                <a:ext cx="4273832" cy="2841930"/>
              </a:xfrm>
              <a:prstGeom prst="rect">
                <a:avLst/>
              </a:prstGeom>
              <a:blipFill>
                <a:blip r:embed="rId3"/>
                <a:stretch>
                  <a:fillRect l="-1775" t="-89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8159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91468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24: </a:t>
            </a:r>
            <a:r>
              <a:rPr lang="en-US" sz="4400" dirty="0" err="1"/>
              <a:t>Norcal</a:t>
            </a:r>
            <a:r>
              <a:rPr lang="en-US" sz="4400" dirty="0"/>
              <a:t> Power Amp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67</a:t>
            </a:fld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F5FB70D-EA4E-754D-8790-98B9EBE561F6}"/>
              </a:ext>
            </a:extLst>
          </p:cNvPr>
          <p:cNvSpPr txBox="1"/>
          <p:nvPr/>
        </p:nvSpPr>
        <p:spPr>
          <a:xfrm flipH="1">
            <a:off x="5322606" y="3891410"/>
            <a:ext cx="134491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Harmonic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Filter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5A4E94-1FBD-6441-AFB5-A8F865CB476B}"/>
              </a:ext>
            </a:extLst>
          </p:cNvPr>
          <p:cNvGrpSpPr/>
          <p:nvPr/>
        </p:nvGrpSpPr>
        <p:grpSpPr>
          <a:xfrm>
            <a:off x="1059149" y="1828360"/>
            <a:ext cx="3435971" cy="3516147"/>
            <a:chOff x="1788481" y="1997966"/>
            <a:chExt cx="3435971" cy="3516147"/>
          </a:xfrm>
        </p:grpSpPr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3632" y="4678620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2556416" y="3825305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072" y="2348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4305952" y="2320924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9102" y="4134664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1068" y="445216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31705" y="3772596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458" y="4433769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826" y="5133113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5133012" y="411434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4693875" y="424912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4096242" y="199796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2292331" y="4703968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92331" y="4703968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934409" y="4136308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89871" y="275326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3205" y="3378647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4316584" y="4095296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4244346" y="4134663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879674" y="43892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0849" y="4665099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2368044" y="4389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4460171" y="286499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0171" y="286499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653107" y="3409987"/>
              <a:ext cx="7635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3614049" y="45781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788481" y="4284247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4BE22B-821D-CD4D-8BEA-FF7EFC9F5475}"/>
              </a:ext>
            </a:extLst>
          </p:cNvPr>
          <p:cNvSpPr txBox="1"/>
          <p:nvPr/>
        </p:nvSpPr>
        <p:spPr>
          <a:xfrm>
            <a:off x="1555575" y="1216398"/>
            <a:ext cx="37341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Norcal-40 Power amp is class 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63FAD-ED6D-8943-9ED2-0FE63EEA856C}"/>
              </a:ext>
            </a:extLst>
          </p:cNvPr>
          <p:cNvSpPr txBox="1"/>
          <p:nvPr/>
        </p:nvSpPr>
        <p:spPr>
          <a:xfrm>
            <a:off x="7233681" y="2613907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Supply power</a:t>
            </a: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3,200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mW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81A8CF6-2623-B845-A707-C46CAA0D4BA6}"/>
              </a:ext>
            </a:extLst>
          </p:cNvPr>
          <p:cNvSpPr txBox="1"/>
          <p:nvPr/>
        </p:nvSpPr>
        <p:spPr>
          <a:xfrm>
            <a:off x="7246085" y="4022388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Power transistor</a:t>
            </a:r>
          </a:p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7D26748-A189-5540-AEC4-7A7FA4FE76C3}"/>
              </a:ext>
            </a:extLst>
          </p:cNvPr>
          <p:cNvSpPr txBox="1"/>
          <p:nvPr/>
        </p:nvSpPr>
        <p:spPr>
          <a:xfrm>
            <a:off x="7246085" y="5411634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Antenna</a:t>
            </a: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2500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mW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D556E82C-0885-B94C-83A6-9C27DFFD9830}"/>
              </a:ext>
            </a:extLst>
          </p:cNvPr>
          <p:cNvSpPr/>
          <p:nvPr/>
        </p:nvSpPr>
        <p:spPr>
          <a:xfrm>
            <a:off x="7818473" y="3571187"/>
            <a:ext cx="496186" cy="480057"/>
          </a:xfrm>
          <a:prstGeom prst="downArrow">
            <a:avLst>
              <a:gd name="adj1" fmla="val 50000"/>
              <a:gd name="adj2" fmla="val 47254"/>
            </a:avLst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457200" latinLnBrk="1" hangingPunct="0"/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Down Arrow 100">
            <a:extLst>
              <a:ext uri="{FF2B5EF4-FFF2-40B4-BE49-F238E27FC236}">
                <a16:creationId xmlns:a16="http://schemas.microsoft.com/office/drawing/2014/main" id="{D6AB49B5-229B-2641-81A3-6138BEF43437}"/>
              </a:ext>
            </a:extLst>
          </p:cNvPr>
          <p:cNvSpPr/>
          <p:nvPr/>
        </p:nvSpPr>
        <p:spPr>
          <a:xfrm>
            <a:off x="7875176" y="4946330"/>
            <a:ext cx="496186" cy="480057"/>
          </a:xfrm>
          <a:prstGeom prst="downArrow">
            <a:avLst>
              <a:gd name="adj1" fmla="val 50000"/>
              <a:gd name="adj2" fmla="val 47254"/>
            </a:avLst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457200" latinLnBrk="1" hangingPunct="0"/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4D9759-76B6-724A-B2F5-202F67D59781}"/>
              </a:ext>
            </a:extLst>
          </p:cNvPr>
          <p:cNvCxnSpPr/>
          <p:nvPr/>
        </p:nvCxnSpPr>
        <p:spPr>
          <a:xfrm flipV="1">
            <a:off x="9063056" y="3934131"/>
            <a:ext cx="572529" cy="366781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A83F1F0-3BC6-9846-80F7-60135B3E455D}"/>
              </a:ext>
            </a:extLst>
          </p:cNvPr>
          <p:cNvCxnSpPr>
            <a:cxnSpLocks/>
          </p:cNvCxnSpPr>
          <p:nvPr/>
        </p:nvCxnSpPr>
        <p:spPr>
          <a:xfrm>
            <a:off x="9069758" y="4484562"/>
            <a:ext cx="565827" cy="246926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2D3997-6C22-4B4A-B66D-6C80F73C53BE}"/>
              </a:ext>
            </a:extLst>
          </p:cNvPr>
          <p:cNvSpPr txBox="1"/>
          <p:nvPr/>
        </p:nvSpPr>
        <p:spPr>
          <a:xfrm>
            <a:off x="9460503" y="3373360"/>
            <a:ext cx="109901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Active loss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P</a:t>
            </a:r>
            <a:r>
              <a:rPr lang="en-US" sz="1600" baseline="-25000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, 260 </a:t>
            </a:r>
            <a:r>
              <a:rPr lang="en-US" sz="1600" dirty="0" err="1">
                <a:solidFill>
                  <a:srgbClr val="000000"/>
                </a:solidFill>
              </a:rPr>
              <a:t>mW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E509117-FDCA-8B4A-8828-57B533CD736E}"/>
              </a:ext>
            </a:extLst>
          </p:cNvPr>
          <p:cNvSpPr txBox="1"/>
          <p:nvPr/>
        </p:nvSpPr>
        <p:spPr>
          <a:xfrm>
            <a:off x="9460501" y="4767829"/>
            <a:ext cx="114550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Active loss</a:t>
            </a:r>
          </a:p>
          <a:p>
            <a:pPr defTabSz="457200" latinLnBrk="1" hangingPunct="0"/>
            <a:r>
              <a:rPr lang="en-US" sz="1600" dirty="0" err="1">
                <a:solidFill>
                  <a:srgbClr val="000000"/>
                </a:solidFill>
              </a:rPr>
              <a:t>P</a:t>
            </a:r>
            <a:r>
              <a:rPr lang="en-US" sz="1600" baseline="-25000" dirty="0" err="1">
                <a:solidFill>
                  <a:srgbClr val="000000"/>
                </a:solidFill>
              </a:rPr>
              <a:t>on</a:t>
            </a:r>
            <a:r>
              <a:rPr lang="en-US" sz="1600" dirty="0">
                <a:solidFill>
                  <a:srgbClr val="000000"/>
                </a:solidFill>
              </a:rPr>
              <a:t>, 430 </a:t>
            </a:r>
            <a:r>
              <a:rPr lang="en-US" sz="1600" dirty="0" err="1">
                <a:solidFill>
                  <a:srgbClr val="000000"/>
                </a:solidFill>
              </a:rPr>
              <a:t>mW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1692214" y="5724295"/>
                <a:ext cx="5441719" cy="7977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</a:t>
                </a: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214" y="5724295"/>
                <a:ext cx="5441719" cy="797780"/>
              </a:xfrm>
              <a:prstGeom prst="rect">
                <a:avLst/>
              </a:prstGeom>
              <a:blipFill>
                <a:blip r:embed="rId6"/>
                <a:stretch>
                  <a:fillRect l="-1632" r="-1166" b="-1093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25: Power modelling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Clapp oscillator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422974" y="1884224"/>
                <a:ext cx="4787826" cy="29134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974" y="1884224"/>
                <a:ext cx="4787826" cy="2913424"/>
              </a:xfrm>
              <a:prstGeom prst="rect">
                <a:avLst/>
              </a:prstGeom>
              <a:blipFill>
                <a:blip r:embed="rId3"/>
                <a:stretch>
                  <a:fillRect l="-1852" t="-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2A4AA3-2A74-8847-AF63-144280A55FC6}"/>
              </a:ext>
            </a:extLst>
          </p:cNvPr>
          <p:cNvGrpSpPr/>
          <p:nvPr/>
        </p:nvGrpSpPr>
        <p:grpSpPr>
          <a:xfrm>
            <a:off x="438349" y="1884224"/>
            <a:ext cx="4198907" cy="3871848"/>
            <a:chOff x="438349" y="1884224"/>
            <a:chExt cx="4198907" cy="387184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3946211" y="4143389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3085" y="5375072"/>
              <a:ext cx="304800" cy="38100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2096742" y="40415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1300562" y="3332574"/>
              <a:ext cx="1491400" cy="48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2367772" y="3701676"/>
              <a:ext cx="113179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2419" y="3945143"/>
              <a:ext cx="152400" cy="762000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11972" y="470119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1468" y="3502755"/>
              <a:ext cx="304800" cy="762000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8115" y="3939481"/>
              <a:ext cx="304800" cy="762000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3504033" y="2264562"/>
              <a:ext cx="0" cy="9144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3459933" y="2249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2144870" y="3344426"/>
              <a:ext cx="0" cy="4850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2161906" y="4081197"/>
              <a:ext cx="194819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2397680" y="4122235"/>
              <a:ext cx="972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438349" y="4156051"/>
              <a:ext cx="7080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2E4351D3-EC80-2146-B209-4BB498FA0219}"/>
                </a:ext>
              </a:extLst>
            </p:cNvPr>
            <p:cNvSpPr txBox="1"/>
            <p:nvPr/>
          </p:nvSpPr>
          <p:spPr>
            <a:xfrm>
              <a:off x="3402096" y="1884224"/>
              <a:ext cx="7080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9v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1291282" y="4689758"/>
              <a:ext cx="219674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4099106" y="4032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2711302" y="3078393"/>
              <a:ext cx="796405" cy="519348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4172" y="3324157"/>
              <a:ext cx="304800" cy="762000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705243" y="3517328"/>
              <a:ext cx="43475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3485966" y="3492123"/>
              <a:ext cx="0" cy="131299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3443431" y="40365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3081894" y="4914123"/>
              <a:ext cx="20251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3436339" y="46461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07755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Receiver Incremental Tuning (RIT)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939145" y="5750960"/>
            <a:ext cx="777832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For function generator connect through 1.5K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70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942C97-6630-F14E-9B60-9038885755A0}"/>
              </a:ext>
            </a:extLst>
          </p:cNvPr>
          <p:cNvGrpSpPr/>
          <p:nvPr/>
        </p:nvGrpSpPr>
        <p:grpSpPr>
          <a:xfrm>
            <a:off x="3227520" y="1232568"/>
            <a:ext cx="5315607" cy="3861225"/>
            <a:chOff x="3227520" y="1232568"/>
            <a:chExt cx="5315607" cy="386122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708" y="3756929"/>
              <a:ext cx="304800" cy="381000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7301" y="1519832"/>
              <a:ext cx="36576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6937671" y="43167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5473440" y="2192721"/>
              <a:ext cx="503343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5200761" y="2403723"/>
              <a:ext cx="1063744" cy="148522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5256334" y="235812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5262763" y="277876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5268058" y="314344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5256334" y="362600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5493303" y="234724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5483256" y="273522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5505028" y="3179136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5493302" y="364777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3618" y="292262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4390474" y="3268432"/>
              <a:ext cx="78660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6283776" y="251684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4576668" y="1519832"/>
              <a:ext cx="0" cy="66494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7317693" y="2464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7282578" y="266590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4756833" y="377078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063" y="4517738"/>
              <a:ext cx="188597" cy="1528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3451404" y="190716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4238414" y="2922628"/>
              <a:ext cx="0" cy="141814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4069245" y="2527420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15520" y="178342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6985204" y="2501130"/>
              <a:ext cx="0" cy="186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60643" y="172597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4091188" y="1519833"/>
              <a:ext cx="0" cy="3653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6636843" y="1519833"/>
              <a:ext cx="0" cy="2779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7713160" y="14794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0A04F6C0-7E77-4347-A118-A4CC30E855B7}"/>
                </a:ext>
              </a:extLst>
            </p:cNvPr>
            <p:cNvSpPr txBox="1"/>
            <p:nvPr/>
          </p:nvSpPr>
          <p:spPr>
            <a:xfrm>
              <a:off x="3520247" y="3238940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9512" y="2184775"/>
              <a:ext cx="40192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864" y="4355403"/>
              <a:ext cx="27432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7890916" y="1232568"/>
              <a:ext cx="6522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6978853" y="18436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9459" y="3836504"/>
              <a:ext cx="2955" cy="5260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6264308" y="383650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3868367" y="43073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4390473" y="3256858"/>
              <a:ext cx="0" cy="141814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0473" y="4671390"/>
              <a:ext cx="2592918" cy="124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7136371" y="478170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7206558" y="4827421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7430369" y="4549942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 TX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6859651" y="4576259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7132370" y="4197997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7586483" y="47852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6255864" y="293265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6253914" y="3338861"/>
              <a:ext cx="5785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6633936" y="2430384"/>
              <a:ext cx="0" cy="50226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2416" y="3330212"/>
              <a:ext cx="3892" cy="134117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6782142" y="46375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3227520" y="4509020"/>
              <a:ext cx="1071507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6064" y="-11244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26: </a:t>
            </a:r>
            <a:r>
              <a:rPr lang="en-US" sz="4400" dirty="0" err="1"/>
              <a:t>Norcal</a:t>
            </a:r>
            <a:r>
              <a:rPr lang="en-US" sz="4400" dirty="0"/>
              <a:t> VFO</a:t>
            </a:r>
            <a:endParaRPr sz="4400" dirty="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2F8F1D9-1BC7-A845-B43E-43DDCF291EFB}"/>
              </a:ext>
            </a:extLst>
          </p:cNvPr>
          <p:cNvSpPr txBox="1"/>
          <p:nvPr/>
        </p:nvSpPr>
        <p:spPr>
          <a:xfrm flipH="1">
            <a:off x="8712320" y="3585125"/>
            <a:ext cx="98598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TX VFO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8BFCE5B-182E-B040-9144-367DA2022C6E}"/>
              </a:ext>
            </a:extLst>
          </p:cNvPr>
          <p:cNvSpPr txBox="1"/>
          <p:nvPr/>
        </p:nvSpPr>
        <p:spPr>
          <a:xfrm flipH="1">
            <a:off x="8734458" y="4307956"/>
            <a:ext cx="98598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RX VFO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1806688" y="5027217"/>
            <a:ext cx="5478026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L9: T68-7 62 turns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Check MVAM108 capacitor when R</a:t>
            </a:r>
            <a:r>
              <a:rPr lang="en-US" sz="1600" baseline="-25000" dirty="0">
                <a:solidFill>
                  <a:srgbClr val="000000"/>
                </a:solidFill>
              </a:rPr>
              <a:t>17</a:t>
            </a:r>
            <a:r>
              <a:rPr lang="en-US" sz="1600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sz="1600" dirty="0">
                <a:solidFill>
                  <a:srgbClr val="000000"/>
                </a:solidFill>
              </a:rPr>
              <a:t>(R</a:t>
            </a:r>
            <a:r>
              <a:rPr lang="en-US" sz="1600" baseline="-25000" dirty="0">
                <a:solidFill>
                  <a:srgbClr val="000000"/>
                </a:solidFill>
              </a:rPr>
              <a:t>21</a:t>
            </a:r>
            <a:r>
              <a:rPr lang="en-US" sz="1600" dirty="0">
                <a:solidFill>
                  <a:srgbClr val="000000"/>
                </a:solidFill>
              </a:rPr>
              <a:t>) pulls gat to ground at start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(D9) conducts, it pulls gate negative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71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D7495E-433A-2642-BDDF-477E2F66F793}"/>
              </a:ext>
            </a:extLst>
          </p:cNvPr>
          <p:cNvGrpSpPr/>
          <p:nvPr/>
        </p:nvGrpSpPr>
        <p:grpSpPr>
          <a:xfrm>
            <a:off x="2275725" y="892803"/>
            <a:ext cx="6928907" cy="4585534"/>
            <a:chOff x="2275725" y="892803"/>
            <a:chExt cx="6928907" cy="4585534"/>
          </a:xfrm>
        </p:grpSpPr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7897" y="4398807"/>
              <a:ext cx="304800" cy="762000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523097" y="335729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7116" y="3026955"/>
              <a:ext cx="152400" cy="762000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077" y="3674646"/>
              <a:ext cx="304800" cy="381000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275210" y="3022190"/>
              <a:ext cx="152400" cy="762000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6427536" y="2768552"/>
              <a:ext cx="796405" cy="51934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843" y="1499316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7177656" y="37020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304367" y="11289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69515" y="11289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927935" y="22529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1964" y="1506888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1516" y="1509949"/>
              <a:ext cx="77388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7996" y="1566747"/>
              <a:ext cx="0" cy="47174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82083" y="222456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8457" y="1509949"/>
              <a:ext cx="3474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0981" y="2038493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3782084" y="3567814"/>
              <a:ext cx="155779" cy="762000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8283" y="2939182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5883" y="4262201"/>
              <a:ext cx="304800" cy="381000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072386" y="2653826"/>
              <a:ext cx="304800" cy="76200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9979" y="3032162"/>
              <a:ext cx="511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05274" y="2647204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4286" y="3019872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32186" y="5097337"/>
              <a:ext cx="304800" cy="381000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24263" y="3752993"/>
              <a:ext cx="304800" cy="381000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4287" y="3217456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96153" y="3709581"/>
              <a:ext cx="304800" cy="381000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5668" y="303571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93614" y="30198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5253" y="3630981"/>
              <a:ext cx="304800" cy="381000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4732" y="3019872"/>
              <a:ext cx="304800" cy="762000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3979" y="3752993"/>
              <a:ext cx="304800" cy="762000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3979" y="4433109"/>
              <a:ext cx="304800" cy="381000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8297" y="3165184"/>
              <a:ext cx="0" cy="97350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9826" y="4061862"/>
              <a:ext cx="152400" cy="762000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65897" y="4679804"/>
              <a:ext cx="304800" cy="381000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8297" y="1501081"/>
              <a:ext cx="0" cy="13716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6932" y="1500170"/>
              <a:ext cx="304800" cy="762000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4934" y="3741721"/>
              <a:ext cx="10058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8509298" y="36918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7897" y="3729633"/>
              <a:ext cx="304800" cy="762000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8657" y="2147067"/>
              <a:ext cx="304800" cy="381000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297" y="3739793"/>
              <a:ext cx="5486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297" y="4438636"/>
              <a:ext cx="5486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8620880" y="14628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8458320" y="43990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4106367" y="2386267"/>
              <a:ext cx="5999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3181527" y="943603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2503451" y="2456415"/>
                  <a:ext cx="541868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03451" y="2456415"/>
                  <a:ext cx="541868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364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3400083" y="2363046"/>
              <a:ext cx="53674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4624247" y="892803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7979725" y="1688953"/>
              <a:ext cx="6210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8193266" y="3851413"/>
              <a:ext cx="86875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10pnF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8166017" y="4662224"/>
              <a:ext cx="98598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7347708" y="4265361"/>
              <a:ext cx="5486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7465302" y="3144542"/>
              <a:ext cx="51441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6479189" y="3252250"/>
              <a:ext cx="697888" cy="76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6436461" y="4054889"/>
              <a:ext cx="69788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3816244" y="29864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6229132" y="36955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3824044" y="145131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2829716" y="3636968"/>
              <a:ext cx="99913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4928980" y="2376107"/>
              <a:ext cx="56665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5823805" y="3392520"/>
              <a:ext cx="52374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5380734" y="3401069"/>
              <a:ext cx="35293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4930187" y="3557928"/>
              <a:ext cx="42211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3974443" y="3313072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6387160" y="2310798"/>
              <a:ext cx="79783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8851694" y="1350401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3824044" y="19897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2951211" y="29926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7D972206-6856-1D49-B41B-A60C1797BC2F}"/>
                </a:ext>
              </a:extLst>
            </p:cNvPr>
            <p:cNvSpPr txBox="1"/>
            <p:nvPr/>
          </p:nvSpPr>
          <p:spPr>
            <a:xfrm flipH="1">
              <a:off x="2523508" y="3165185"/>
              <a:ext cx="107817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LM393 pin 7</a:t>
              </a:r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7620" y="1509792"/>
              <a:ext cx="42809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2557669" y="14647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2275725" y="946466"/>
              <a:ext cx="6522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7938684" y="36954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7931592" y="43900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27: Gain limiting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Mixers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147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00190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28: </a:t>
            </a:r>
            <a:r>
              <a:rPr lang="en-US" sz="4400" dirty="0" err="1"/>
              <a:t>Norcal</a:t>
            </a:r>
            <a:r>
              <a:rPr lang="en-US" sz="4400" dirty="0"/>
              <a:t> RF Mixer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74</a:t>
            </a:fld>
            <a:endParaRPr 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C13EE98-760E-F848-A155-FC317117E574}"/>
              </a:ext>
            </a:extLst>
          </p:cNvPr>
          <p:cNvSpPr txBox="1"/>
          <p:nvPr/>
        </p:nvSpPr>
        <p:spPr>
          <a:xfrm>
            <a:off x="718102" y="3369480"/>
            <a:ext cx="115506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50mVpp if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using function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generator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59408C-9605-5B44-9978-20BDB3A327B7}"/>
              </a:ext>
            </a:extLst>
          </p:cNvPr>
          <p:cNvGrpSpPr/>
          <p:nvPr/>
        </p:nvGrpSpPr>
        <p:grpSpPr>
          <a:xfrm>
            <a:off x="2423809" y="1338593"/>
            <a:ext cx="6095404" cy="4390067"/>
            <a:chOff x="2423809" y="1338593"/>
            <a:chExt cx="6095404" cy="4390067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5699431" y="1950270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5407247" y="2205408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5482326" y="21988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5488755" y="261944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5494050" y="298411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5482326" y="346667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5719295" y="218791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5709248" y="25758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5731020" y="283171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5719294" y="34884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5045" y="2341804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7841533" y="243365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9610" y="276330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8651" y="3471268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20" y="310910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2353" y="310278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857702" y="1949596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6509768" y="235752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6900908" y="181885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6863194" y="17844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6732445" y="133859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20" y="365470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6509770" y="363908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6379" y="5220696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5514339" y="4934108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6904266" y="3635231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5469063" y="52706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4566987" y="2825063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5160207" y="542088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2996487" y="22664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3014711" y="254138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6485129" y="3186766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7153566" y="31355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5435" y="2916857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6700031" y="279027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4845257" y="1662223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1665" y="2758896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8685" y="3738507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5004647" y="3639872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6100646" y="412373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19" y="4117879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5675727" y="4409153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6030297" y="407193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4995214" y="4645065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6219653" y="4650742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6262185" y="4925378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5108960" y="472963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3355813" y="2323269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3703272" y="2330596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6653" y="3028238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5038" y="3042413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3034173" y="2310429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2423809" y="2156541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36" y="2316008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8570" y="2512545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7737" y="3019638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4232892" y="228279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6645754" y="3237889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84486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29: </a:t>
            </a:r>
            <a:r>
              <a:rPr lang="en-US" sz="4400" dirty="0" err="1"/>
              <a:t>Norcal</a:t>
            </a:r>
            <a:r>
              <a:rPr lang="en-US" sz="4400" dirty="0"/>
              <a:t> Product Detector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3943740" y="5332719"/>
            <a:ext cx="42764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620 Hz output through AF1 and AF2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75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22CC6A7-4206-4E47-A2C6-247E32615F24}"/>
              </a:ext>
            </a:extLst>
          </p:cNvPr>
          <p:cNvSpPr txBox="1"/>
          <p:nvPr/>
        </p:nvSpPr>
        <p:spPr>
          <a:xfrm>
            <a:off x="5866687" y="4824178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AF2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D1D80D0-E4A4-7E4C-9BCA-4CBE9E57C9AA}"/>
              </a:ext>
            </a:extLst>
          </p:cNvPr>
          <p:cNvSpPr txBox="1"/>
          <p:nvPr/>
        </p:nvSpPr>
        <p:spPr>
          <a:xfrm>
            <a:off x="4016255" y="4812746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AF1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096751-1277-AC4A-A910-0D1352F07587}"/>
              </a:ext>
            </a:extLst>
          </p:cNvPr>
          <p:cNvGrpSpPr/>
          <p:nvPr/>
        </p:nvGrpSpPr>
        <p:grpSpPr>
          <a:xfrm>
            <a:off x="2995496" y="1944507"/>
            <a:ext cx="4289512" cy="2768872"/>
            <a:chOff x="2995496" y="1944507"/>
            <a:chExt cx="4289512" cy="2768872"/>
          </a:xfrm>
        </p:grpSpPr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4876022" y="2556184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4583837" y="2822472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4658917" y="280471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4665346" y="3225354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4670641" y="359002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4658917" y="407258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4895886" y="279383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4885839" y="318181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4907611" y="37958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4895885" y="409436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605008" y="3681812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5242" y="3372120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6600200" y="261309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201" y="3369216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5242" y="4077182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4174511" y="371502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8944" y="3708694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2440" y="3294059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592400" y="2916863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5686361" y="296343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6077499" y="2424771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6039785" y="23903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5909036" y="1944507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4174511" y="426062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5686361" y="424499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5667050" y="3303303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6322815" y="32503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7125800" y="3273244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0208" y="431922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4191483" y="4258225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6081972" y="42373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6028899" y="45566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4156557" y="46219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3008468" y="339779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       +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2.2uF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5848795" y="351401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6322815" y="4214054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4168434" y="294771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4097571" y="29042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3846238" y="2995528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1774" y="3490596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5682982" y="4037234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6330157" y="39966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3648624" y="2834346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3610910" y="27999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2995496" y="2439807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3603818" y="33351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50954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30: </a:t>
            </a:r>
            <a:r>
              <a:rPr lang="en-US" sz="4400" dirty="0" err="1"/>
              <a:t>Norcal</a:t>
            </a:r>
            <a:r>
              <a:rPr lang="en-US" sz="4400" dirty="0"/>
              <a:t> transmit mixer and oscillator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1CD947-D14C-A241-A2F6-93950D9B06C1}"/>
              </a:ext>
            </a:extLst>
          </p:cNvPr>
          <p:cNvGrpSpPr/>
          <p:nvPr/>
        </p:nvGrpSpPr>
        <p:grpSpPr>
          <a:xfrm>
            <a:off x="3966243" y="1645517"/>
            <a:ext cx="4925121" cy="3325242"/>
            <a:chOff x="3966243" y="1645517"/>
            <a:chExt cx="4925121" cy="3325242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5833797" y="2138439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5541612" y="2519148"/>
              <a:ext cx="1131226" cy="15544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5616692" y="250572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5623121" y="2926364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5628416" y="329103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5616692" y="377359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5853661" y="249484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5843614" y="28828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5851169" y="335637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5873663" y="376281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62783" y="3382822"/>
              <a:ext cx="279738" cy="740074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3017" y="307313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7557975" y="231410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3976" y="3070226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3017" y="3778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32286" y="341603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6719" y="3409704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0215" y="2995069"/>
              <a:ext cx="304800" cy="76200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50175" y="2617873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6644136" y="266444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7035274" y="2125781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6997560" y="2091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6866811" y="1645517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5132286" y="396163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6630124" y="3002565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7280590" y="2951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8742789" y="2984889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86564" y="4020234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5149258" y="3959235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5103699" y="4322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3966243" y="309880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6806570" y="321502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7365504" y="396769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4997157" y="4447541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4247417" y="1783602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549" y="3191606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6664234" y="374964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72502" y="3378679"/>
              <a:ext cx="152400" cy="762000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7925101" y="2994395"/>
              <a:ext cx="8138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7988909" y="318005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91151" y="2270703"/>
              <a:ext cx="304800" cy="762000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4935881" y="193467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 pF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4774079" y="2118688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4736365" y="20842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7294761" y="36991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8701803" y="371334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94256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31: </a:t>
            </a:r>
            <a:r>
              <a:rPr lang="en-US" sz="4400" dirty="0" err="1"/>
              <a:t>Norcal</a:t>
            </a:r>
            <a:r>
              <a:rPr lang="en-US" sz="4400" dirty="0"/>
              <a:t> Audio Amp</a:t>
            </a:r>
            <a:endParaRPr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77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017D66-CED8-314F-9B9F-7BB4603C9F9F}"/>
              </a:ext>
            </a:extLst>
          </p:cNvPr>
          <p:cNvGrpSpPr/>
          <p:nvPr/>
        </p:nvGrpSpPr>
        <p:grpSpPr>
          <a:xfrm>
            <a:off x="2849202" y="1202394"/>
            <a:ext cx="5267965" cy="4401696"/>
            <a:chOff x="2849202" y="1202394"/>
            <a:chExt cx="5267965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193" y="2640116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4933258" y="268217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4947113" y="317202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4989667" y="295431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4689236" y="253015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4699131" y="30269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41545" y="40703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5529053" y="282087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5255377" y="3179886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4662" y="3347597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2643" y="4717634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7088420" y="1621425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7052867" y="1555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3697001" y="379142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6215134" y="359199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6068161" y="3470056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5144" y="3267643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0098" y="4534222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1827" y="5223090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6918669" y="1202394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5041938" y="189022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6021006" y="1777813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3912100" y="3593627"/>
              <a:ext cx="210312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3398802" y="35469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3217" y="4543666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7513617" y="4502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7029356" y="412004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7015432" y="4756715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5695775" y="3083202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653116" y="3212626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5971882" y="35469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2849202" y="3775990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9312" y="1778776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45085" y="2340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7823" y="2934188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5255377" y="25800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0046" y="1784178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5469978" y="1790963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42310" y="1938306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0526" y="2158779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5025294" y="23916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4822073" y="154769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3849498" y="3346006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4961173" y="315774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7006" y="3841128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8211" y="3434147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5975424" y="30400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6089717" y="2537520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4717244" y="2781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4688889" y="32846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4020823" y="2844393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8A47843-1F22-B449-888B-90EDFB81753B}"/>
                </a:ext>
              </a:extLst>
            </p:cNvPr>
            <p:cNvSpPr txBox="1"/>
            <p:nvPr/>
          </p:nvSpPr>
          <p:spPr>
            <a:xfrm>
              <a:off x="5519417" y="426466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500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6869281" y="456934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1442" y="81967"/>
            <a:ext cx="11593874" cy="756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800" dirty="0"/>
              <a:t>Exercise 32: </a:t>
            </a:r>
            <a:r>
              <a:rPr lang="en-US" sz="4800" dirty="0" err="1"/>
              <a:t>Norcal</a:t>
            </a:r>
            <a:r>
              <a:rPr lang="en-US" sz="4800" dirty="0"/>
              <a:t> AGC</a:t>
            </a:r>
            <a:endParaRPr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F1687-B21C-5C47-A42B-DE430E308A07}"/>
              </a:ext>
            </a:extLst>
          </p:cNvPr>
          <p:cNvSpPr txBox="1"/>
          <p:nvPr/>
        </p:nvSpPr>
        <p:spPr>
          <a:xfrm>
            <a:off x="307321" y="842631"/>
            <a:ext cx="173174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 to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function generator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through 300K, here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823955-A16C-0C4B-9258-87253E8ADF36}"/>
              </a:ext>
            </a:extLst>
          </p:cNvPr>
          <p:cNvGrpSpPr/>
          <p:nvPr/>
        </p:nvGrpSpPr>
        <p:grpSpPr>
          <a:xfrm>
            <a:off x="1921935" y="1331924"/>
            <a:ext cx="8234749" cy="5176673"/>
            <a:chOff x="1921935" y="1331924"/>
            <a:chExt cx="8234749" cy="5176673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121412" y="3624239"/>
              <a:ext cx="152400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3799769" y="3013646"/>
              <a:ext cx="796405" cy="519348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9C3AFB3-1CFE-9340-9221-FF9E1BED16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0318" y="2865591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9C3756-B54E-0843-9570-E5DE66047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3504" y="2502722"/>
              <a:ext cx="0" cy="18568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5" name="Group 210">
              <a:extLst>
                <a:ext uri="{FF2B5EF4-FFF2-40B4-BE49-F238E27FC236}">
                  <a16:creationId xmlns:a16="http://schemas.microsoft.com/office/drawing/2014/main" id="{8601FFAB-6D8C-BB47-982B-5C8398723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6663" y="3431166"/>
              <a:ext cx="304800" cy="762000"/>
              <a:chOff x="3216" y="1728"/>
              <a:chExt cx="192" cy="480"/>
            </a:xfrm>
          </p:grpSpPr>
          <p:sp>
            <p:nvSpPr>
              <p:cNvPr id="36" name="Line 8">
                <a:extLst>
                  <a:ext uri="{FF2B5EF4-FFF2-40B4-BE49-F238E27FC236}">
                    <a16:creationId xmlns:a16="http://schemas.microsoft.com/office/drawing/2014/main" id="{AB4213C0-F770-4C42-9BEB-FE71E5AF4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9">
                <a:extLst>
                  <a:ext uri="{FF2B5EF4-FFF2-40B4-BE49-F238E27FC236}">
                    <a16:creationId xmlns:a16="http://schemas.microsoft.com/office/drawing/2014/main" id="{FBC3AC73-F7C1-F140-B0CA-5385A8FA37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0">
                <a:extLst>
                  <a:ext uri="{FF2B5EF4-FFF2-40B4-BE49-F238E27FC236}">
                    <a16:creationId xmlns:a16="http://schemas.microsoft.com/office/drawing/2014/main" id="{7294CA53-8621-2049-9EE8-1A1797E73A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">
                <a:extLst>
                  <a:ext uri="{FF2B5EF4-FFF2-40B4-BE49-F238E27FC236}">
                    <a16:creationId xmlns:a16="http://schemas.microsoft.com/office/drawing/2014/main" id="{1A598548-90A3-D54D-8D1C-7E461D738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3600343" y="4399264"/>
              <a:ext cx="6398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57B0F025-B606-0745-BEE4-1A7D443CB61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121769" y="21102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6EC7618-CC4A-C84B-9B91-AA89052BD12D}"/>
                </a:ext>
              </a:extLst>
            </p:cNvPr>
            <p:cNvSpPr txBox="1"/>
            <p:nvPr/>
          </p:nvSpPr>
          <p:spPr>
            <a:xfrm flipH="1">
              <a:off x="3976501" y="184261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863" y="2885749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2777616" y="28404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59" y="5233496"/>
              <a:ext cx="304800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4432" y="5011172"/>
              <a:ext cx="2216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7027" y="4359610"/>
              <a:ext cx="152400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3799768" y="5182520"/>
              <a:ext cx="796405" cy="519348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675437" y="3982404"/>
              <a:ext cx="304800" cy="762000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6082" y="4349362"/>
              <a:ext cx="304800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9" name="Group 218">
              <a:extLst>
                <a:ext uri="{FF2B5EF4-FFF2-40B4-BE49-F238E27FC236}">
                  <a16:creationId xmlns:a16="http://schemas.microsoft.com/office/drawing/2014/main" id="{9300110E-A739-D34C-B938-3A7B5E8F1A2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494903" y="3979816"/>
              <a:ext cx="152400" cy="762000"/>
              <a:chOff x="5280" y="1200"/>
              <a:chExt cx="96" cy="480"/>
            </a:xfrm>
          </p:grpSpPr>
          <p:sp>
            <p:nvSpPr>
              <p:cNvPr id="80" name="Line 106">
                <a:extLst>
                  <a:ext uri="{FF2B5EF4-FFF2-40B4-BE49-F238E27FC236}">
                    <a16:creationId xmlns:a16="http://schemas.microsoft.com/office/drawing/2014/main" id="{8929CB5A-62D5-AB46-B6C2-EB1B561A52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7">
                <a:extLst>
                  <a:ext uri="{FF2B5EF4-FFF2-40B4-BE49-F238E27FC236}">
                    <a16:creationId xmlns:a16="http://schemas.microsoft.com/office/drawing/2014/main" id="{28B6C147-F599-E745-A21E-260A5FEAE4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08">
                <a:extLst>
                  <a:ext uri="{FF2B5EF4-FFF2-40B4-BE49-F238E27FC236}">
                    <a16:creationId xmlns:a16="http://schemas.microsoft.com/office/drawing/2014/main" id="{1DB22573-379A-D245-B6AC-75C0C314A6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9">
                <a:extLst>
                  <a:ext uri="{FF2B5EF4-FFF2-40B4-BE49-F238E27FC236}">
                    <a16:creationId xmlns:a16="http://schemas.microsoft.com/office/drawing/2014/main" id="{07983ED5-0D42-EB40-925F-560694FEF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4149215" y="43066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737735" y="337660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62261" y="33890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753501" y="46536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97626" y="465863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4154472" y="3712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4159729" y="49897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C261012-61AB-DD4E-9DD1-736C9918CFA3}"/>
                </a:ext>
              </a:extLst>
            </p:cNvPr>
            <p:cNvSpPr/>
            <p:nvPr/>
          </p:nvSpPr>
          <p:spPr>
            <a:xfrm>
              <a:off x="4916469" y="43172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90592" y="2484714"/>
              <a:ext cx="304800" cy="762000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4057794-B340-514C-9383-2F05A616C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9440" y="2471471"/>
              <a:ext cx="0" cy="4142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DCC4083-46BE-A444-A6E5-6F15E1A7E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7953" y="2487241"/>
              <a:ext cx="0" cy="4142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9803C5F9-069F-E04B-9B8C-B50D82123D3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936148" y="3395639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1F07AF53-2616-A14F-AABF-9F4E303E7E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0530895-6358-F247-9ED5-26E91F44F7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0E77CCDF-C86B-3F40-80B6-0DA706C8F5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4839988F-EE22-094E-805D-A42CDAE15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8A665C1-D9B3-4649-9B9E-0D83B65E5E04}"/>
                </a:ext>
              </a:extLst>
            </p:cNvPr>
            <p:cNvSpPr txBox="1"/>
            <p:nvPr/>
          </p:nvSpPr>
          <p:spPr>
            <a:xfrm flipH="1">
              <a:off x="4482158" y="4445196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Key tune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CA19F0-18D0-CF4D-A68F-27488F3A41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7298" y="5834754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2835426" y="57780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2630063" y="5418442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578133" y="5462611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6078712" y="4991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E94AC1D-369D-2249-8827-36027E65D7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8706" y="2866851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5380" y="3771809"/>
              <a:ext cx="1018683" cy="65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6854877-AB91-CA4E-AAA2-03AAC62E6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1772" y="5038527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0" name="Group 218">
              <a:extLst>
                <a:ext uri="{FF2B5EF4-FFF2-40B4-BE49-F238E27FC236}">
                  <a16:creationId xmlns:a16="http://schemas.microsoft.com/office/drawing/2014/main" id="{5A51C4E1-7FCC-EB47-88AB-F415B70D9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7304" y="4282302"/>
              <a:ext cx="152400" cy="762000"/>
              <a:chOff x="5280" y="1200"/>
              <a:chExt cx="96" cy="480"/>
            </a:xfrm>
          </p:grpSpPr>
          <p:sp>
            <p:nvSpPr>
              <p:cNvPr id="121" name="Line 106">
                <a:extLst>
                  <a:ext uri="{FF2B5EF4-FFF2-40B4-BE49-F238E27FC236}">
                    <a16:creationId xmlns:a16="http://schemas.microsoft.com/office/drawing/2014/main" id="{658D57E1-1C41-9647-8FA7-1E25A68DC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7">
                <a:extLst>
                  <a:ext uri="{FF2B5EF4-FFF2-40B4-BE49-F238E27FC236}">
                    <a16:creationId xmlns:a16="http://schemas.microsoft.com/office/drawing/2014/main" id="{978BF917-96EB-744C-A82B-6A539B9C1B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108">
                <a:extLst>
                  <a:ext uri="{FF2B5EF4-FFF2-40B4-BE49-F238E27FC236}">
                    <a16:creationId xmlns:a16="http://schemas.microsoft.com/office/drawing/2014/main" id="{FD2E15FD-2E46-3D4C-BBBD-95DF57F4B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9">
                <a:extLst>
                  <a:ext uri="{FF2B5EF4-FFF2-40B4-BE49-F238E27FC236}">
                    <a16:creationId xmlns:a16="http://schemas.microsoft.com/office/drawing/2014/main" id="{CB3EF59E-2DEB-6040-95F4-C8F03E0940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Freeform 12">
              <a:extLst>
                <a:ext uri="{FF2B5EF4-FFF2-40B4-BE49-F238E27FC236}">
                  <a16:creationId xmlns:a16="http://schemas.microsoft.com/office/drawing/2014/main" id="{4DAD5AE3-AE21-FA4F-A654-61F2F096A9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9769" y="185507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679262" y="4657101"/>
              <a:ext cx="152400" cy="762000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96626" y="4649979"/>
              <a:ext cx="152400" cy="762000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044" y="2871475"/>
              <a:ext cx="0" cy="296265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386E28C-EB27-BD4F-9818-F8FF4F81BF28}"/>
                </a:ext>
              </a:extLst>
            </p:cNvPr>
            <p:cNvSpPr/>
            <p:nvPr/>
          </p:nvSpPr>
          <p:spPr>
            <a:xfrm>
              <a:off x="5306073" y="37189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2538186" y="305048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33331AE-F16F-3744-90DA-D00B0261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717" y="3754074"/>
              <a:ext cx="300556" cy="224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0259" y="46029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D67783E4-278F-0B42-B102-F6B8F6EFA137}"/>
                </a:ext>
              </a:extLst>
            </p:cNvPr>
            <p:cNvSpPr/>
            <p:nvPr/>
          </p:nvSpPr>
          <p:spPr>
            <a:xfrm>
              <a:off x="5322345" y="17594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966DCED-4E6D-9E47-A9A3-C9A0FB6BF23E}"/>
                </a:ext>
              </a:extLst>
            </p:cNvPr>
            <p:cNvSpPr txBox="1"/>
            <p:nvPr/>
          </p:nvSpPr>
          <p:spPr>
            <a:xfrm flipH="1">
              <a:off x="5126330" y="1331924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6592772" y="5028576"/>
              <a:ext cx="365760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A932ED2-9B79-B442-BC3A-2C98B8E19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464" y="5692317"/>
              <a:ext cx="27432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08A566B-0AA7-C640-AEC3-6C7A073760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7909" y="5843611"/>
              <a:ext cx="306115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7B311ED-BFA8-5B45-8273-0797AF16F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063" y="4005239"/>
              <a:ext cx="0" cy="18568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676EDAB3-5856-6140-8D59-D445F3751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3495" y="2866851"/>
              <a:ext cx="2295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21CF06E-BC9C-4A41-88C2-40C9AA7ADE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063" y="2855753"/>
              <a:ext cx="2216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BF59168-36C6-4640-84F3-11463D243E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20891" y="1940522"/>
              <a:ext cx="0" cy="2743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0B09787-350D-6345-ADD4-02B28DD7E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1688" y="3779072"/>
              <a:ext cx="779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86395C6-325F-2342-B229-A4C17C941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697" y="1945213"/>
              <a:ext cx="16459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61" name="Group 210">
              <a:extLst>
                <a:ext uri="{FF2B5EF4-FFF2-40B4-BE49-F238E27FC236}">
                  <a16:creationId xmlns:a16="http://schemas.microsoft.com/office/drawing/2014/main" id="{9D27A141-FBEB-E04A-B562-B3E8AA7110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0584" y="1955739"/>
              <a:ext cx="304800" cy="762000"/>
              <a:chOff x="3216" y="1728"/>
              <a:chExt cx="192" cy="480"/>
            </a:xfrm>
          </p:grpSpPr>
          <p:sp>
            <p:nvSpPr>
              <p:cNvPr id="162" name="Line 8">
                <a:extLst>
                  <a:ext uri="{FF2B5EF4-FFF2-40B4-BE49-F238E27FC236}">
                    <a16:creationId xmlns:a16="http://schemas.microsoft.com/office/drawing/2014/main" id="{2E44DFB5-CB89-C442-94C6-8F00DF160B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9">
                <a:extLst>
                  <a:ext uri="{FF2B5EF4-FFF2-40B4-BE49-F238E27FC236}">
                    <a16:creationId xmlns:a16="http://schemas.microsoft.com/office/drawing/2014/main" id="{B8A99167-4349-CC47-8CA5-D05F46BFA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10">
                <a:extLst>
                  <a:ext uri="{FF2B5EF4-FFF2-40B4-BE49-F238E27FC236}">
                    <a16:creationId xmlns:a16="http://schemas.microsoft.com/office/drawing/2014/main" id="{01928BFA-2CD5-2F44-A51E-3F4D970F1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1">
                <a:extLst>
                  <a:ext uri="{FF2B5EF4-FFF2-40B4-BE49-F238E27FC236}">
                    <a16:creationId xmlns:a16="http://schemas.microsoft.com/office/drawing/2014/main" id="{8DA6D52F-B6E4-3C4F-A860-F6F50C227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5B9BAE86-7CF9-5545-82CE-19BC5E22EC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0584" y="2504749"/>
              <a:ext cx="304800" cy="381000"/>
              <a:chOff x="4272" y="3072"/>
              <a:chExt cx="192" cy="240"/>
            </a:xfrm>
          </p:grpSpPr>
          <p:sp>
            <p:nvSpPr>
              <p:cNvPr id="168" name="Line 99">
                <a:extLst>
                  <a:ext uri="{FF2B5EF4-FFF2-40B4-BE49-F238E27FC236}">
                    <a16:creationId xmlns:a16="http://schemas.microsoft.com/office/drawing/2014/main" id="{9797AB25-195B-4D44-96F9-7D37D79A73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0">
                <a:extLst>
                  <a:ext uri="{FF2B5EF4-FFF2-40B4-BE49-F238E27FC236}">
                    <a16:creationId xmlns:a16="http://schemas.microsoft.com/office/drawing/2014/main" id="{AE24B5AE-0A3D-CD4F-9956-42DA6054A9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01">
                <a:extLst>
                  <a:ext uri="{FF2B5EF4-FFF2-40B4-BE49-F238E27FC236}">
                    <a16:creationId xmlns:a16="http://schemas.microsoft.com/office/drawing/2014/main" id="{90126B0E-5C71-D84C-9B20-6F1EE28E22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102">
                <a:extLst>
                  <a:ext uri="{FF2B5EF4-FFF2-40B4-BE49-F238E27FC236}">
                    <a16:creationId xmlns:a16="http://schemas.microsoft.com/office/drawing/2014/main" id="{795504EF-48D9-0245-A01F-853EEDAB04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3">
                <a:extLst>
                  <a:ext uri="{FF2B5EF4-FFF2-40B4-BE49-F238E27FC236}">
                    <a16:creationId xmlns:a16="http://schemas.microsoft.com/office/drawing/2014/main" id="{DA201097-4CA9-864E-8184-BB841EF56B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4">
                <a:extLst>
                  <a:ext uri="{FF2B5EF4-FFF2-40B4-BE49-F238E27FC236}">
                    <a16:creationId xmlns:a16="http://schemas.microsoft.com/office/drawing/2014/main" id="{85A27C8A-6F67-FA48-8402-D3C4EC5030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8621989" y="19011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8349054" y="139945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98FBC2D6-B4BC-6542-8B0A-7B8D259F76B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58027" y="3517380"/>
              <a:ext cx="145694" cy="73152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DE5BB61-E22E-294D-A9E6-7E032D86D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1532" y="3517380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E95EB81-95E1-1844-8542-FA6C1EFB4A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1532" y="4260712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FAC1FD94-9968-7F42-BEAF-6A6B4B7DD099}"/>
                </a:ext>
              </a:extLst>
            </p:cNvPr>
            <p:cNvSpPr/>
            <p:nvPr/>
          </p:nvSpPr>
          <p:spPr>
            <a:xfrm>
              <a:off x="9220959" y="34677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220954" y="42120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354166" y="3634774"/>
              <a:ext cx="80251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To audio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8809826" y="5650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8486084" y="5171039"/>
              <a:ext cx="118871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r>
                <a:rPr lang="en-US" sz="1400" dirty="0">
                  <a:solidFill>
                    <a:srgbClr val="000000"/>
                  </a:solidFill>
                </a:rPr>
                <a:t> at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4500066" y="3196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3610431" y="3213887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3487633" y="508783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4638462" y="514773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292AB0C-E510-F847-9E44-F48BD18BDA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750" y="5035598"/>
              <a:ext cx="300556" cy="224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FF9ABC0-9EC8-4344-9D11-B45D49C0126A}"/>
                </a:ext>
              </a:extLst>
            </p:cNvPr>
            <p:cNvSpPr txBox="1"/>
            <p:nvPr/>
          </p:nvSpPr>
          <p:spPr>
            <a:xfrm flipH="1">
              <a:off x="8809827" y="3599637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72ECFCB-54DC-3F4E-AD14-EC03CAAD1B44}"/>
                </a:ext>
              </a:extLst>
            </p:cNvPr>
            <p:cNvSpPr txBox="1"/>
            <p:nvPr/>
          </p:nvSpPr>
          <p:spPr>
            <a:xfrm flipH="1">
              <a:off x="8494704" y="2041335"/>
              <a:ext cx="79808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D963CC89-72C0-5243-A565-34B375CEAAB7}"/>
                </a:ext>
              </a:extLst>
            </p:cNvPr>
            <p:cNvSpPr txBox="1"/>
            <p:nvPr/>
          </p:nvSpPr>
          <p:spPr>
            <a:xfrm flipH="1">
              <a:off x="7414446" y="3599637"/>
              <a:ext cx="77983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1658C97-0802-9B43-8620-A36798F2B1CF}"/>
                </a:ext>
              </a:extLst>
            </p:cNvPr>
            <p:cNvSpPr txBox="1"/>
            <p:nvPr/>
          </p:nvSpPr>
          <p:spPr>
            <a:xfrm flipH="1">
              <a:off x="5928849" y="307524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4729667" y="2236506"/>
              <a:ext cx="65195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5B78A3-9561-2440-8EAA-F9350D11733F}"/>
                </a:ext>
              </a:extLst>
            </p:cNvPr>
            <p:cNvSpPr txBox="1"/>
            <p:nvPr/>
          </p:nvSpPr>
          <p:spPr>
            <a:xfrm flipH="1">
              <a:off x="5522802" y="196322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150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4598868" y="5985379"/>
              <a:ext cx="77983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3444797" y="293701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7210380" y="4732378"/>
              <a:ext cx="942986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6403443" y="4448440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5572439" y="5220748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83B39ED0-6D21-EF41-B1B5-E36F96E10820}"/>
                </a:ext>
              </a:extLst>
            </p:cNvPr>
            <p:cNvSpPr txBox="1"/>
            <p:nvPr/>
          </p:nvSpPr>
          <p:spPr>
            <a:xfrm flipH="1">
              <a:off x="5517063" y="4483375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4565335" y="3929557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3767165" y="3836036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A1990C39-77AD-1C4A-B0DD-796E1776D914}"/>
                </a:ext>
              </a:extLst>
            </p:cNvPr>
            <p:cNvSpPr txBox="1"/>
            <p:nvPr/>
          </p:nvSpPr>
          <p:spPr>
            <a:xfrm flipH="1">
              <a:off x="1921935" y="4098001"/>
              <a:ext cx="109746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product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61AC356-D10E-994B-A64C-DB8E97D902F0}"/>
                </a:ext>
              </a:extLst>
            </p:cNvPr>
            <p:cNvCxnSpPr>
              <a:cxnSpLocks/>
            </p:cNvCxnSpPr>
            <p:nvPr/>
          </p:nvCxnSpPr>
          <p:spPr>
            <a:xfrm>
              <a:off x="3251626" y="2502722"/>
              <a:ext cx="0" cy="337686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33: Alignment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49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32509" y="140912"/>
            <a:ext cx="1164969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0683" y="1216667"/>
                <a:ext cx="6618705" cy="54766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 Maxwell, for a plane wave (E in x direction, H in y direction), </a:t>
                </a:r>
                <a:r>
                  <a:rPr lang="en-US" dirty="0">
                    <a:solidFill>
                      <a:srgbClr val="000000"/>
                    </a:solidFill>
                  </a:rPr>
                  <a:t>wave is of form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Substituting and taking the restricted cross products, we 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    get: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Power density: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=377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Impedance: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real part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Power density for isotropic antenna: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just the Poynting vector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isotropic reference,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3" y="1216667"/>
                <a:ext cx="6618705" cy="5476670"/>
              </a:xfrm>
              <a:prstGeom prst="rect">
                <a:avLst/>
              </a:prstGeom>
              <a:blipFill>
                <a:blip r:embed="rId3"/>
                <a:stretch>
                  <a:fillRect l="-1149" t="-694" r="-1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4A545-AB69-3642-B60D-8B9703475515}"/>
              </a:ext>
            </a:extLst>
          </p:cNvPr>
          <p:cNvSpPr txBox="1"/>
          <p:nvPr/>
        </p:nvSpPr>
        <p:spPr>
          <a:xfrm>
            <a:off x="8148080" y="1562955"/>
            <a:ext cx="273325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Receiving antenna Thevenin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EC72DA-9C87-944E-AEE3-CF1F919E9DF6}"/>
              </a:ext>
            </a:extLst>
          </p:cNvPr>
          <p:cNvGrpSpPr/>
          <p:nvPr/>
        </p:nvGrpSpPr>
        <p:grpSpPr>
          <a:xfrm>
            <a:off x="8066301" y="2221237"/>
            <a:ext cx="2149525" cy="2505853"/>
            <a:chOff x="8066301" y="2221237"/>
            <a:chExt cx="2149525" cy="25058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E0745D-0618-884A-A124-CAB21011CD68}"/>
                </a:ext>
              </a:extLst>
            </p:cNvPr>
            <p:cNvGrpSpPr/>
            <p:nvPr/>
          </p:nvGrpSpPr>
          <p:grpSpPr>
            <a:xfrm>
              <a:off x="8066301" y="3631290"/>
              <a:ext cx="543906" cy="523218"/>
              <a:chOff x="7097485" y="3674605"/>
              <a:chExt cx="548640" cy="54864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B9555818-D5F0-FE4A-BC41-6D6625E582E7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B323327-3C4C-4148-8D0A-D9A4B16BFDF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8844F62-788B-1742-AC38-F747FCE4C8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268654" y="286929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10">
              <a:extLst>
                <a:ext uri="{FF2B5EF4-FFF2-40B4-BE49-F238E27FC236}">
                  <a16:creationId xmlns:a16="http://schemas.microsoft.com/office/drawing/2014/main" id="{2CAB17F1-E8F6-8B49-A64C-30BA61598E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2454" y="2247674"/>
              <a:ext cx="304800" cy="762000"/>
              <a:chOff x="3216" y="1728"/>
              <a:chExt cx="192" cy="480"/>
            </a:xfrm>
          </p:grpSpPr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id="{D68E7464-BD27-184C-8D73-FE686B1EDA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C2197D64-E4FE-764B-B634-A0D21A17C5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0">
                <a:extLst>
                  <a:ext uri="{FF2B5EF4-FFF2-40B4-BE49-F238E27FC236}">
                    <a16:creationId xmlns:a16="http://schemas.microsoft.com/office/drawing/2014/main" id="{BD332E23-9054-DC4D-B54C-9C67CACC2D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1">
                <a:extLst>
                  <a:ext uri="{FF2B5EF4-FFF2-40B4-BE49-F238E27FC236}">
                    <a16:creationId xmlns:a16="http://schemas.microsoft.com/office/drawing/2014/main" id="{E778192A-5D32-494A-A882-B3FCED227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6E4EED-916D-F145-840B-0A866A0A79E4}"/>
                </a:ext>
              </a:extLst>
            </p:cNvPr>
            <p:cNvSpPr txBox="1"/>
            <p:nvPr/>
          </p:nvSpPr>
          <p:spPr>
            <a:xfrm>
              <a:off x="8573454" y="2465464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C0CA41-919B-1D47-9F32-1DADE8E7E24E}"/>
                </a:ext>
              </a:extLst>
            </p:cNvPr>
            <p:cNvSpPr txBox="1"/>
            <p:nvPr/>
          </p:nvSpPr>
          <p:spPr>
            <a:xfrm>
              <a:off x="8573454" y="3103269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F16258-3147-D44E-97CB-01E930CDD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6356" y="4163354"/>
              <a:ext cx="1" cy="5072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542BE27-DC84-EB49-9074-A8C2E98B04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44855" y="4670641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0AEDBF2-1535-A947-B210-3EC006E4C2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8255" y="2248214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3C15AD-4859-D249-81F9-B8B77A09EED9}"/>
                </a:ext>
              </a:extLst>
            </p:cNvPr>
            <p:cNvSpPr/>
            <p:nvPr/>
          </p:nvSpPr>
          <p:spPr>
            <a:xfrm>
              <a:off x="10110213" y="46356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FC979B-C634-6549-A980-623F8C84A783}"/>
                </a:ext>
              </a:extLst>
            </p:cNvPr>
            <p:cNvSpPr/>
            <p:nvPr/>
          </p:nvSpPr>
          <p:spPr>
            <a:xfrm>
              <a:off x="10124386" y="22212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85239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5216" y="184467"/>
            <a:ext cx="1166156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872699" y="1380918"/>
                <a:ext cx="8038995" cy="48234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Receiving antenna:</a:t>
                </a:r>
              </a:p>
              <a:p>
                <a:pPr marL="342900" lvl="8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h𝐸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is effective antenna length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for short antenna)</a:t>
                </a:r>
              </a:p>
              <a:p>
                <a:pPr marL="342900" lvl="8" indent="-3429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For dipole: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.  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This is the definition of the effective area,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By reciprocity,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h𝐸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so </a:t>
                </a: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699" y="1380918"/>
                <a:ext cx="8038995" cy="4823434"/>
              </a:xfrm>
              <a:prstGeom prst="rect">
                <a:avLst/>
              </a:prstGeom>
              <a:blipFill>
                <a:blip r:embed="rId3"/>
                <a:stretch>
                  <a:fillRect l="-1262" t="-5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449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05643" y="182199"/>
            <a:ext cx="1043841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004814" y="2439916"/>
                <a:ext cx="8826965" cy="3056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Antenna theorem: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cavity on right, T is constant at thermodynamic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equilibrium and the same power is transmitted and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 emitted, the Johnson noise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The energy received is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nary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 err="1">
                    <a:solidFill>
                      <a:srgbClr val="000000"/>
                    </a:solidFill>
                  </a:rPr>
                  <a:t>hich</a:t>
                </a:r>
                <a:r>
                  <a:rPr lang="en-US" dirty="0">
                    <a:solidFill>
                      <a:srgbClr val="000000"/>
                    </a:solidFill>
                  </a:rPr>
                  <a:t> gives the antenna theorem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transmitting/receiving antenna pairs: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000000"/>
                    </a:solidFill>
                  </a:rPr>
                  <a:t>Friis</a:t>
                </a:r>
                <a:r>
                  <a:rPr lang="en-US" dirty="0">
                    <a:solidFill>
                      <a:srgbClr val="000000"/>
                    </a:solidFill>
                  </a:rPr>
                  <a:t> formulas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𝐺𝐴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14" y="2439916"/>
                <a:ext cx="8826965" cy="3056989"/>
              </a:xfrm>
              <a:prstGeom prst="rect">
                <a:avLst/>
              </a:prstGeom>
              <a:blipFill>
                <a:blip r:embed="rId3"/>
                <a:stretch>
                  <a:fillRect l="-1006" t="-170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7A6243-ADC1-9644-9879-CD023C0C0FF6}"/>
              </a:ext>
            </a:extLst>
          </p:cNvPr>
          <p:cNvSpPr txBox="1"/>
          <p:nvPr/>
        </p:nvSpPr>
        <p:spPr>
          <a:xfrm>
            <a:off x="7717977" y="1326830"/>
            <a:ext cx="139396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Insulated cavity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99DA0B-FA28-5241-95D8-BDEBC89BB73A}"/>
              </a:ext>
            </a:extLst>
          </p:cNvPr>
          <p:cNvGrpSpPr/>
          <p:nvPr/>
        </p:nvGrpSpPr>
        <p:grpSpPr>
          <a:xfrm>
            <a:off x="7717977" y="1737158"/>
            <a:ext cx="3136070" cy="1691842"/>
            <a:chOff x="7717977" y="1737158"/>
            <a:chExt cx="3136070" cy="169184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44AA9EC-F500-A840-BCF7-8A00E5F2240C}"/>
                </a:ext>
              </a:extLst>
            </p:cNvPr>
            <p:cNvSpPr txBox="1"/>
            <p:nvPr/>
          </p:nvSpPr>
          <p:spPr>
            <a:xfrm>
              <a:off x="7717977" y="1737158"/>
              <a:ext cx="3136070" cy="1691842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46CB157-BA48-3E4E-A36B-F48752EC70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63214" y="22063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0B8A2C1-EABA-D44C-81E0-A46AD8D278D8}"/>
                </a:ext>
              </a:extLst>
            </p:cNvPr>
            <p:cNvCxnSpPr/>
            <p:nvPr/>
          </p:nvCxnSpPr>
          <p:spPr>
            <a:xfrm>
              <a:off x="8728676" y="2451488"/>
              <a:ext cx="949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2E1A1E4-D408-5E4D-A610-91DBC4ADB35E}"/>
                </a:ext>
              </a:extLst>
            </p:cNvPr>
            <p:cNvCxnSpPr/>
            <p:nvPr/>
          </p:nvCxnSpPr>
          <p:spPr>
            <a:xfrm>
              <a:off x="8722898" y="2726063"/>
              <a:ext cx="949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DC63D0-D5A0-EE45-9FD2-B8EBD5D665D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9678244" y="2085728"/>
              <a:ext cx="447166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51FDF8-BFD3-4448-ACEE-BCFC8378992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624665" y="2665100"/>
              <a:ext cx="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F87B74-BE8E-0A47-AE7C-51592359CA54}"/>
                </a:ext>
              </a:extLst>
            </p:cNvPr>
            <p:cNvCxnSpPr>
              <a:cxnSpLocks/>
            </p:cNvCxnSpPr>
            <p:nvPr/>
          </p:nvCxnSpPr>
          <p:spPr>
            <a:xfrm>
              <a:off x="9672413" y="2717272"/>
              <a:ext cx="469002" cy="3751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DFE8F1-C2F5-E34D-98C4-488EDE42E13F}"/>
                </a:ext>
              </a:extLst>
            </p:cNvPr>
            <p:cNvSpPr txBox="1"/>
            <p:nvPr/>
          </p:nvSpPr>
          <p:spPr>
            <a:xfrm>
              <a:off x="7827522" y="2375722"/>
              <a:ext cx="50116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T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58DFB8-9F77-7B4C-ACEA-68BBBF5E997F}"/>
                </a:ext>
              </a:extLst>
            </p:cNvPr>
            <p:cNvSpPr txBox="1"/>
            <p:nvPr/>
          </p:nvSpPr>
          <p:spPr>
            <a:xfrm>
              <a:off x="9991145" y="2369254"/>
              <a:ext cx="50116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BA28FE-6F9D-3E46-8366-1E2102348616}"/>
                </a:ext>
              </a:extLst>
            </p:cNvPr>
            <p:cNvCxnSpPr>
              <a:cxnSpLocks/>
            </p:cNvCxnSpPr>
            <p:nvPr/>
          </p:nvCxnSpPr>
          <p:spPr>
            <a:xfrm>
              <a:off x="8236636" y="2212000"/>
              <a:ext cx="5046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81D39F4-ACBA-914E-B6DC-254D6813A0AF}"/>
                </a:ext>
              </a:extLst>
            </p:cNvPr>
            <p:cNvCxnSpPr>
              <a:cxnSpLocks/>
            </p:cNvCxnSpPr>
            <p:nvPr/>
          </p:nvCxnSpPr>
          <p:spPr>
            <a:xfrm>
              <a:off x="8741316" y="2206346"/>
              <a:ext cx="0" cy="2335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DB0642D-FE68-3445-8EDC-AAD4BEDF32D0}"/>
                </a:ext>
              </a:extLst>
            </p:cNvPr>
            <p:cNvCxnSpPr>
              <a:cxnSpLocks/>
            </p:cNvCxnSpPr>
            <p:nvPr/>
          </p:nvCxnSpPr>
          <p:spPr>
            <a:xfrm>
              <a:off x="8236636" y="2961476"/>
              <a:ext cx="5046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EE61A41-8559-8F4B-BC4D-6F5A1C5763EE}"/>
                </a:ext>
              </a:extLst>
            </p:cNvPr>
            <p:cNvCxnSpPr>
              <a:cxnSpLocks/>
            </p:cNvCxnSpPr>
            <p:nvPr/>
          </p:nvCxnSpPr>
          <p:spPr>
            <a:xfrm>
              <a:off x="8736960" y="2724509"/>
              <a:ext cx="0" cy="2335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368973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13757" y="159293"/>
            <a:ext cx="11234056" cy="675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Reciprocity and dipole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74425" y="2044308"/>
                <a:ext cx="6197171" cy="30660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dipole (Length:</a:t>
                </a:r>
                <a:r>
                  <a:rPr lang="en-US" i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16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𝜃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𝑠𝑖𝑛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𝜃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=1.5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</a:rPr>
                  <a:t>.  Note we used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</a:t>
                </a:r>
                <a:r>
                  <a:rPr lang="en-US" dirty="0" err="1">
                    <a:solidFill>
                      <a:srgbClr val="000000"/>
                    </a:solidFill>
                  </a:rPr>
                  <a:t>Norcal</a:t>
                </a:r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=150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=2000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𝑝𝑊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25" y="2044308"/>
                <a:ext cx="6197171" cy="3066030"/>
              </a:xfrm>
              <a:prstGeom prst="rect">
                <a:avLst/>
              </a:prstGeom>
              <a:blipFill>
                <a:blip r:embed="rId3"/>
                <a:stretch>
                  <a:fillRect l="-1431" t="-8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7401FF-D34E-3344-9184-254DFDA99955}"/>
              </a:ext>
            </a:extLst>
          </p:cNvPr>
          <p:cNvSpPr/>
          <p:nvPr/>
        </p:nvSpPr>
        <p:spPr>
          <a:xfrm>
            <a:off x="7203307" y="1029494"/>
            <a:ext cx="339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Dipole Thevenin equivalent circuit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36A733-A9F2-D341-840A-B055FC27CDBC}"/>
              </a:ext>
            </a:extLst>
          </p:cNvPr>
          <p:cNvGrpSpPr/>
          <p:nvPr/>
        </p:nvGrpSpPr>
        <p:grpSpPr>
          <a:xfrm>
            <a:off x="7840642" y="1776392"/>
            <a:ext cx="2827358" cy="2505853"/>
            <a:chOff x="7840642" y="1776392"/>
            <a:chExt cx="2827358" cy="25058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30867CC-D789-6049-970D-556912E5B3FE}"/>
                </a:ext>
              </a:extLst>
            </p:cNvPr>
            <p:cNvGrpSpPr/>
            <p:nvPr/>
          </p:nvGrpSpPr>
          <p:grpSpPr>
            <a:xfrm>
              <a:off x="7840642" y="3186445"/>
              <a:ext cx="543906" cy="523218"/>
              <a:chOff x="7097485" y="3674605"/>
              <a:chExt cx="548640" cy="54864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AE27AA8-9AC5-DA4A-B97C-59C39920219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7E2E6CD-6B26-E448-8E4D-FCA87072E77B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B40448-9D73-EC41-9E4F-F3FDF44E37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2995" y="24244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10">
              <a:extLst>
                <a:ext uri="{FF2B5EF4-FFF2-40B4-BE49-F238E27FC236}">
                  <a16:creationId xmlns:a16="http://schemas.microsoft.com/office/drawing/2014/main" id="{C172DF05-629B-C345-85C9-25B259E921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66795" y="1802829"/>
              <a:ext cx="304800" cy="762000"/>
              <a:chOff x="3216" y="1728"/>
              <a:chExt cx="192" cy="480"/>
            </a:xfrm>
          </p:grpSpPr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id="{DDACB4B2-48DC-984E-BC52-ED07B810C2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5FA97C14-90E1-1F42-A3E6-C60751AEBE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0">
                <a:extLst>
                  <a:ext uri="{FF2B5EF4-FFF2-40B4-BE49-F238E27FC236}">
                    <a16:creationId xmlns:a16="http://schemas.microsoft.com/office/drawing/2014/main" id="{A0AE1EB2-DBB8-B04C-9CD1-450274579E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1">
                <a:extLst>
                  <a:ext uri="{FF2B5EF4-FFF2-40B4-BE49-F238E27FC236}">
                    <a16:creationId xmlns:a16="http://schemas.microsoft.com/office/drawing/2014/main" id="{986DAC62-BCA8-AE42-87A5-A14EF492F1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377464-80BF-0A4B-ABFC-6BD1E7661BD9}"/>
                </a:ext>
              </a:extLst>
            </p:cNvPr>
            <p:cNvSpPr txBox="1"/>
            <p:nvPr/>
          </p:nvSpPr>
          <p:spPr>
            <a:xfrm>
              <a:off x="8347795" y="2020619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E46C27-4AFA-3745-BFB9-4294DE2686B9}"/>
                </a:ext>
              </a:extLst>
            </p:cNvPr>
            <p:cNvSpPr txBox="1"/>
            <p:nvPr/>
          </p:nvSpPr>
          <p:spPr>
            <a:xfrm>
              <a:off x="8347795" y="2658424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E2D82C6-927D-604B-AB7B-40403EEF1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0697" y="3718509"/>
              <a:ext cx="1" cy="5072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93C148-A925-BD4C-B13E-AA9B4CC4D8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9196" y="4225796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27B283-D950-D246-A32B-5DF819BD3B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596" y="1803369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E50723F-8818-0149-8772-B2931CBB0884}"/>
                </a:ext>
              </a:extLst>
            </p:cNvPr>
            <p:cNvSpPr/>
            <p:nvPr/>
          </p:nvSpPr>
          <p:spPr>
            <a:xfrm>
              <a:off x="9884554" y="41908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D6DA75-0DE5-5C49-9E02-E4B82057DCF6}"/>
                </a:ext>
              </a:extLst>
            </p:cNvPr>
            <p:cNvSpPr/>
            <p:nvPr/>
          </p:nvSpPr>
          <p:spPr>
            <a:xfrm>
              <a:off x="9898727" y="17763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21641C-9B44-AC4B-BEFB-7EC0B187B038}"/>
                    </a:ext>
                  </a:extLst>
                </p:cNvPr>
                <p:cNvSpPr txBox="1"/>
                <p:nvPr/>
              </p:nvSpPr>
              <p:spPr>
                <a:xfrm>
                  <a:off x="8623220" y="3193194"/>
                  <a:ext cx="2044780" cy="8934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𝐸𝑙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defTabSz="457200" latinLnBrk="1" hangingPunct="0"/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𝑙</m:t>
                      </m:r>
                    </m:oMath>
                  </a14:m>
                  <a:r>
                    <a:rPr lang="en-US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is length of dipole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21641C-9B44-AC4B-BEFB-7EC0B187B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3220" y="3193194"/>
                  <a:ext cx="2044780" cy="893448"/>
                </a:xfrm>
                <a:prstGeom prst="rect">
                  <a:avLst/>
                </a:prstGeom>
                <a:blipFill>
                  <a:blip r:embed="rId4"/>
                  <a:stretch>
                    <a:fillRect l="-2469" b="-1126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336005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32507" y="77627"/>
            <a:ext cx="1096092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Noise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978356" y="1025171"/>
                <a:ext cx="9669229" cy="59187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𝑟𝑚𝑠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nary>
                          <m:nary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𝑟𝑚𝑠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is load resistance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𝑀𝐷𝑆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Nyquist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|1−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𝑅𝐶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Expected energy at resonance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nary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|1−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𝐿𝐶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𝑅𝐶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nary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So,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=8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kTR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56" y="1025171"/>
                <a:ext cx="9669229" cy="5918798"/>
              </a:xfrm>
              <a:prstGeom prst="rect">
                <a:avLst/>
              </a:prstGeom>
              <a:blipFill>
                <a:blip r:embed="rId3"/>
                <a:stretch>
                  <a:fillRect l="-2228" t="-749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772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35: Intermodulation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541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37: Antennas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294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Exercise 38: Propagation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400108"/>
              </a:xfrm>
              <a:prstGeom prst="rect">
                <a:avLst/>
              </a:prstGeom>
              <a:blipFill>
                <a:blip r:embed="rId3"/>
                <a:stretch>
                  <a:fillRect l="-1195" t="-3125" b="-218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340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435F1-9A22-3D4C-A2E0-C6A2738F8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14701" y="-1500187"/>
            <a:ext cx="5724523" cy="1035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782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1277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EDD66-93BC-7C42-9330-CAF903846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59101" y="-649658"/>
            <a:ext cx="6680076" cy="864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87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5900"/>
                <a:ext cx="8989088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5900"/>
                <a:ext cx="8989088" cy="4951064"/>
              </a:xfrm>
              <a:blipFill>
                <a:blip r:embed="rId2"/>
                <a:stretch>
                  <a:fillRect l="-70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EB37F-3218-A246-B76B-9E22CB20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34208" y="135464"/>
            <a:ext cx="5922593" cy="76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017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77C13-C27C-B645-BEFB-EEBAFF6F5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03081" y="-580700"/>
            <a:ext cx="5766739" cy="84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296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D2D81-F191-2C4E-94C9-0F184ED83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29661" y="-40480"/>
            <a:ext cx="5866102" cy="75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415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Morse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93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E38930B-08FB-9C40-A675-8B920D57C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57842"/>
              </p:ext>
            </p:extLst>
          </p:nvPr>
        </p:nvGraphicFramePr>
        <p:xfrm>
          <a:off x="1046348" y="1396559"/>
          <a:ext cx="812800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9774806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1481040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964508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47379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27134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08583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605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880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6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37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924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23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29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765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579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043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1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____.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013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6783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Color codes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94</a:t>
            </a:fld>
            <a:endParaRPr lang="en-US"/>
          </a:p>
        </p:txBody>
      </p:sp>
      <p:pic>
        <p:nvPicPr>
          <p:cNvPr id="1026" name="Picture 2" descr="Lab I Basic Resistive Circuit Calculations and Measurement - Arpajai  Chaysang">
            <a:extLst>
              <a:ext uri="{FF2B5EF4-FFF2-40B4-BE49-F238E27FC236}">
                <a16:creationId xmlns:a16="http://schemas.microsoft.com/office/drawing/2014/main" id="{2BACFB35-83CF-D14D-94EE-DCA88A3DF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56591"/>
            <a:ext cx="6150734" cy="499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C2C3B8-3234-F84F-B625-B601CEF97D59}"/>
              </a:ext>
            </a:extLst>
          </p:cNvPr>
          <p:cNvSpPr txBox="1"/>
          <p:nvPr/>
        </p:nvSpPr>
        <p:spPr>
          <a:xfrm>
            <a:off x="7908966" y="1365661"/>
            <a:ext cx="3681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Resistors: ohms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Capacitors: </a:t>
            </a:r>
            <a:r>
              <a:rPr lang="en-US" dirty="0" err="1"/>
              <a:t>picoFards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Inductors: </a:t>
            </a:r>
            <a:r>
              <a:rPr lang="en-US" dirty="0" err="1"/>
              <a:t>milliHenries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63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600" y="9479"/>
            <a:ext cx="11697448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Kirchhoff</a:t>
            </a:r>
            <a:endParaRPr 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143" y="1372181"/>
            <a:ext cx="11582400" cy="711076"/>
          </a:xfrm>
        </p:spPr>
        <p:txBody>
          <a:bodyPr>
            <a:noAutofit/>
          </a:bodyPr>
          <a:lstStyle/>
          <a:p>
            <a:pPr algn="l"/>
            <a:r>
              <a:rPr lang="en-US" sz="2000">
                <a:latin typeface="Arial" charset="0"/>
                <a:ea typeface="Arial" charset="0"/>
                <a:cs typeface="Arial" charset="0"/>
              </a:rPr>
              <a:t>There are two Kirkoff’s laws, one describes voltages the other describes currents.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6" name="Shape 168">
            <a:extLst>
              <a:ext uri="{FF2B5EF4-FFF2-40B4-BE49-F238E27FC236}">
                <a16:creationId xmlns:a16="http://schemas.microsoft.com/office/drawing/2014/main" id="{8EEBEBBB-943F-D648-8FD1-5F3DC2FE6270}"/>
              </a:ext>
            </a:extLst>
          </p:cNvPr>
          <p:cNvSpPr/>
          <p:nvPr/>
        </p:nvSpPr>
        <p:spPr>
          <a:xfrm flipV="1">
            <a:off x="564358" y="3434321"/>
            <a:ext cx="1277988" cy="10999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19EB5A-E896-504D-90C3-2810D4602BC5}"/>
              </a:ext>
            </a:extLst>
          </p:cNvPr>
          <p:cNvSpPr/>
          <p:nvPr/>
        </p:nvSpPr>
        <p:spPr>
          <a:xfrm>
            <a:off x="1842346" y="3331545"/>
            <a:ext cx="302834" cy="272896"/>
          </a:xfrm>
          <a:prstGeom prst="ellipse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Shape 168">
            <a:extLst>
              <a:ext uri="{FF2B5EF4-FFF2-40B4-BE49-F238E27FC236}">
                <a16:creationId xmlns:a16="http://schemas.microsoft.com/office/drawing/2014/main" id="{AB16ED8C-D0DF-8D40-955F-D46F51CF76A1}"/>
              </a:ext>
            </a:extLst>
          </p:cNvPr>
          <p:cNvSpPr/>
          <p:nvPr/>
        </p:nvSpPr>
        <p:spPr>
          <a:xfrm>
            <a:off x="1166984" y="2688562"/>
            <a:ext cx="675362" cy="6429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" name="Shape 168">
            <a:extLst>
              <a:ext uri="{FF2B5EF4-FFF2-40B4-BE49-F238E27FC236}">
                <a16:creationId xmlns:a16="http://schemas.microsoft.com/office/drawing/2014/main" id="{1DB8C703-F087-5D42-9586-07748796AD01}"/>
              </a:ext>
            </a:extLst>
          </p:cNvPr>
          <p:cNvSpPr/>
          <p:nvPr/>
        </p:nvSpPr>
        <p:spPr>
          <a:xfrm flipV="1">
            <a:off x="1166984" y="3531510"/>
            <a:ext cx="675362" cy="685075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" name="Shape 168">
            <a:extLst>
              <a:ext uri="{FF2B5EF4-FFF2-40B4-BE49-F238E27FC236}">
                <a16:creationId xmlns:a16="http://schemas.microsoft.com/office/drawing/2014/main" id="{D4B891E2-BDDB-5041-A46F-AB4244960C0A}"/>
              </a:ext>
            </a:extLst>
          </p:cNvPr>
          <p:cNvSpPr/>
          <p:nvPr/>
        </p:nvSpPr>
        <p:spPr>
          <a:xfrm flipH="1">
            <a:off x="2106643" y="2743222"/>
            <a:ext cx="690666" cy="6429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" name="Shape 168">
            <a:extLst>
              <a:ext uri="{FF2B5EF4-FFF2-40B4-BE49-F238E27FC236}">
                <a16:creationId xmlns:a16="http://schemas.microsoft.com/office/drawing/2014/main" id="{881B66A0-4C57-6743-96B7-25D5067917E2}"/>
              </a:ext>
            </a:extLst>
          </p:cNvPr>
          <p:cNvSpPr/>
          <p:nvPr/>
        </p:nvSpPr>
        <p:spPr>
          <a:xfrm flipH="1" flipV="1">
            <a:off x="2096543" y="3501388"/>
            <a:ext cx="1347889" cy="81788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" name="Shape 168">
            <a:extLst>
              <a:ext uri="{FF2B5EF4-FFF2-40B4-BE49-F238E27FC236}">
                <a16:creationId xmlns:a16="http://schemas.microsoft.com/office/drawing/2014/main" id="{9D4A967B-1DFD-644F-948B-164EF6D84FD3}"/>
              </a:ext>
            </a:extLst>
          </p:cNvPr>
          <p:cNvSpPr/>
          <p:nvPr/>
        </p:nvSpPr>
        <p:spPr>
          <a:xfrm flipH="1" flipV="1">
            <a:off x="2106643" y="3555829"/>
            <a:ext cx="411065" cy="660756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D2EBD-8543-E44F-B85E-B63E7039761D}"/>
              </a:ext>
            </a:extLst>
          </p:cNvPr>
          <p:cNvSpPr txBox="1"/>
          <p:nvPr/>
        </p:nvSpPr>
        <p:spPr>
          <a:xfrm>
            <a:off x="823773" y="2422087"/>
            <a:ext cx="91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8F669-5E4A-A041-AEA7-DC86FDBFB4E2}"/>
              </a:ext>
            </a:extLst>
          </p:cNvPr>
          <p:cNvSpPr txBox="1"/>
          <p:nvPr/>
        </p:nvSpPr>
        <p:spPr>
          <a:xfrm>
            <a:off x="263600" y="32663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00E2D0-3826-F54F-B420-859745F5ED18}"/>
              </a:ext>
            </a:extLst>
          </p:cNvPr>
          <p:cNvSpPr txBox="1"/>
          <p:nvPr/>
        </p:nvSpPr>
        <p:spPr>
          <a:xfrm>
            <a:off x="896264" y="4169446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801C3-A153-8242-BA38-064C9392012F}"/>
              </a:ext>
            </a:extLst>
          </p:cNvPr>
          <p:cNvSpPr txBox="1"/>
          <p:nvPr/>
        </p:nvSpPr>
        <p:spPr>
          <a:xfrm>
            <a:off x="2770487" y="2452790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872BF1-B533-D242-9371-A7F278574FD0}"/>
              </a:ext>
            </a:extLst>
          </p:cNvPr>
          <p:cNvSpPr txBox="1"/>
          <p:nvPr/>
        </p:nvSpPr>
        <p:spPr>
          <a:xfrm>
            <a:off x="3514805" y="33862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BDBA9A-2E2E-4340-B699-2C610805DFE7}"/>
              </a:ext>
            </a:extLst>
          </p:cNvPr>
          <p:cNvSpPr txBox="1"/>
          <p:nvPr/>
        </p:nvSpPr>
        <p:spPr>
          <a:xfrm>
            <a:off x="2549598" y="421658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D93199-ABE0-D24E-8B64-322BDDED02A7}"/>
              </a:ext>
            </a:extLst>
          </p:cNvPr>
          <p:cNvSpPr/>
          <p:nvPr/>
        </p:nvSpPr>
        <p:spPr>
          <a:xfrm rot="5400000">
            <a:off x="5862617" y="2082037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hape 168">
            <a:extLst>
              <a:ext uri="{FF2B5EF4-FFF2-40B4-BE49-F238E27FC236}">
                <a16:creationId xmlns:a16="http://schemas.microsoft.com/office/drawing/2014/main" id="{042C4F14-673E-3F4D-B3AF-49970817C1E8}"/>
              </a:ext>
            </a:extLst>
          </p:cNvPr>
          <p:cNvSpPr/>
          <p:nvPr/>
        </p:nvSpPr>
        <p:spPr>
          <a:xfrm flipV="1">
            <a:off x="5099573" y="2481818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D571E6-0279-E84C-BC33-47BF70F590B1}"/>
              </a:ext>
            </a:extLst>
          </p:cNvPr>
          <p:cNvSpPr/>
          <p:nvPr/>
        </p:nvSpPr>
        <p:spPr>
          <a:xfrm rot="5400000">
            <a:off x="7248731" y="2089297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hape 168">
            <a:extLst>
              <a:ext uri="{FF2B5EF4-FFF2-40B4-BE49-F238E27FC236}">
                <a16:creationId xmlns:a16="http://schemas.microsoft.com/office/drawing/2014/main" id="{E28F14A1-1A78-8E40-B731-4B5C4E818970}"/>
              </a:ext>
            </a:extLst>
          </p:cNvPr>
          <p:cNvSpPr/>
          <p:nvPr/>
        </p:nvSpPr>
        <p:spPr>
          <a:xfrm flipV="1">
            <a:off x="6485689" y="2503592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6E4C23-7DDE-9C4D-8F62-D1A8CAC31697}"/>
              </a:ext>
            </a:extLst>
          </p:cNvPr>
          <p:cNvSpPr/>
          <p:nvPr/>
        </p:nvSpPr>
        <p:spPr>
          <a:xfrm rot="5400000">
            <a:off x="8634845" y="2067529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168">
            <a:extLst>
              <a:ext uri="{FF2B5EF4-FFF2-40B4-BE49-F238E27FC236}">
                <a16:creationId xmlns:a16="http://schemas.microsoft.com/office/drawing/2014/main" id="{1487AFE3-5E49-8847-90AF-4AC582CEB808}"/>
              </a:ext>
            </a:extLst>
          </p:cNvPr>
          <p:cNvSpPr/>
          <p:nvPr/>
        </p:nvSpPr>
        <p:spPr>
          <a:xfrm flipV="1">
            <a:off x="7871803" y="2481824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7E7598-4B8D-DD45-B9A3-0703A42C1321}"/>
              </a:ext>
            </a:extLst>
          </p:cNvPr>
          <p:cNvSpPr/>
          <p:nvPr/>
        </p:nvSpPr>
        <p:spPr>
          <a:xfrm>
            <a:off x="8685647" y="3235926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hape 168">
            <a:extLst>
              <a:ext uri="{FF2B5EF4-FFF2-40B4-BE49-F238E27FC236}">
                <a16:creationId xmlns:a16="http://schemas.microsoft.com/office/drawing/2014/main" id="{25A817C4-D264-B74C-83B5-C58C32CAEAEE}"/>
              </a:ext>
            </a:extLst>
          </p:cNvPr>
          <p:cNvSpPr/>
          <p:nvPr/>
        </p:nvSpPr>
        <p:spPr>
          <a:xfrm>
            <a:off x="8833922" y="2681307"/>
            <a:ext cx="19788" cy="5704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49D06A-BFD3-DD44-8C85-96CBF9018BB2}"/>
              </a:ext>
            </a:extLst>
          </p:cNvPr>
          <p:cNvSpPr/>
          <p:nvPr/>
        </p:nvSpPr>
        <p:spPr>
          <a:xfrm>
            <a:off x="8750963" y="4607526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hape 168">
            <a:extLst>
              <a:ext uri="{FF2B5EF4-FFF2-40B4-BE49-F238E27FC236}">
                <a16:creationId xmlns:a16="http://schemas.microsoft.com/office/drawing/2014/main" id="{2A8A5CFB-A16F-1241-8E94-54C9FDEB3A0B}"/>
              </a:ext>
            </a:extLst>
          </p:cNvPr>
          <p:cNvSpPr/>
          <p:nvPr/>
        </p:nvSpPr>
        <p:spPr>
          <a:xfrm>
            <a:off x="8899238" y="4052907"/>
            <a:ext cx="19788" cy="5704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9" name="Shape 168">
            <a:extLst>
              <a:ext uri="{FF2B5EF4-FFF2-40B4-BE49-F238E27FC236}">
                <a16:creationId xmlns:a16="http://schemas.microsoft.com/office/drawing/2014/main" id="{7329F0CC-1C73-5E40-8280-0D0B1682C8FC}"/>
              </a:ext>
            </a:extLst>
          </p:cNvPr>
          <p:cNvSpPr/>
          <p:nvPr/>
        </p:nvSpPr>
        <p:spPr>
          <a:xfrm flipH="1" flipV="1">
            <a:off x="5118111" y="4950085"/>
            <a:ext cx="3625629" cy="26949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B56D93-968E-B642-83D8-B3C7E74848CF}"/>
              </a:ext>
            </a:extLst>
          </p:cNvPr>
          <p:cNvSpPr txBox="1"/>
          <p:nvPr/>
        </p:nvSpPr>
        <p:spPr>
          <a:xfrm>
            <a:off x="5118111" y="2589834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B89994-29D1-D342-8457-0F254D8AB8AD}"/>
              </a:ext>
            </a:extLst>
          </p:cNvPr>
          <p:cNvSpPr txBox="1"/>
          <p:nvPr/>
        </p:nvSpPr>
        <p:spPr>
          <a:xfrm>
            <a:off x="6540511" y="2572904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CB6132-2E3A-3346-AF03-555DAF8C9FC0}"/>
              </a:ext>
            </a:extLst>
          </p:cNvPr>
          <p:cNvSpPr txBox="1"/>
          <p:nvPr/>
        </p:nvSpPr>
        <p:spPr>
          <a:xfrm>
            <a:off x="7929043" y="25729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7C50AB-AD1E-FA4E-9427-6C4033EF0F15}"/>
              </a:ext>
            </a:extLst>
          </p:cNvPr>
          <p:cNvSpPr txBox="1"/>
          <p:nvPr/>
        </p:nvSpPr>
        <p:spPr>
          <a:xfrm>
            <a:off x="9039548" y="2811170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B8C65-DF0B-0C47-AC3C-3CB1CC76876C}"/>
              </a:ext>
            </a:extLst>
          </p:cNvPr>
          <p:cNvSpPr txBox="1"/>
          <p:nvPr/>
        </p:nvSpPr>
        <p:spPr>
          <a:xfrm>
            <a:off x="9039551" y="4165836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74EC04-4076-114E-AEC5-88AF4DDDB1F3}"/>
              </a:ext>
            </a:extLst>
          </p:cNvPr>
          <p:cNvSpPr txBox="1"/>
          <p:nvPr/>
        </p:nvSpPr>
        <p:spPr>
          <a:xfrm>
            <a:off x="5328488" y="4529638"/>
            <a:ext cx="287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A591DB-81D4-B645-83F8-A7512096CBF5}"/>
              </a:ext>
            </a:extLst>
          </p:cNvPr>
          <p:cNvSpPr txBox="1"/>
          <p:nvPr/>
        </p:nvSpPr>
        <p:spPr>
          <a:xfrm>
            <a:off x="327995" y="5043873"/>
            <a:ext cx="396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</a:t>
            </a:r>
            <a:r>
              <a:rPr lang="en-US" sz="2000" baseline="-25000"/>
              <a:t>1 </a:t>
            </a:r>
            <a:r>
              <a:rPr lang="en-US" sz="2000"/>
              <a:t>+ i</a:t>
            </a:r>
            <a:r>
              <a:rPr lang="en-US" sz="2000" baseline="-25000"/>
              <a:t>2</a:t>
            </a:r>
            <a:r>
              <a:rPr lang="en-US" sz="2000"/>
              <a:t> + i</a:t>
            </a:r>
            <a:r>
              <a:rPr lang="en-US" sz="2000" baseline="-25000"/>
              <a:t>3 </a:t>
            </a:r>
            <a:r>
              <a:rPr lang="en-US" sz="2000"/>
              <a:t>+ i</a:t>
            </a:r>
            <a:r>
              <a:rPr lang="en-US" sz="2000" baseline="-25000"/>
              <a:t>4</a:t>
            </a:r>
            <a:r>
              <a:rPr lang="en-US" sz="2000"/>
              <a:t> + i</a:t>
            </a:r>
            <a:r>
              <a:rPr lang="en-US" sz="2000" baseline="-25000"/>
              <a:t>5 </a:t>
            </a:r>
            <a:r>
              <a:rPr lang="en-US" sz="2000"/>
              <a:t>+ i</a:t>
            </a:r>
            <a:r>
              <a:rPr lang="en-US" sz="2000" baseline="-25000"/>
              <a:t>6 </a:t>
            </a:r>
            <a:r>
              <a:rPr lang="en-US" sz="2000"/>
              <a:t>= 0</a:t>
            </a:r>
          </a:p>
          <a:p>
            <a:endParaRPr lang="en-US" baseline="-25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1B0D87-A2FE-284F-9C0A-472140E88FBE}"/>
              </a:ext>
            </a:extLst>
          </p:cNvPr>
          <p:cNvSpPr txBox="1"/>
          <p:nvPr/>
        </p:nvSpPr>
        <p:spPr>
          <a:xfrm>
            <a:off x="4070859" y="5435812"/>
            <a:ext cx="7890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(V</a:t>
            </a:r>
            <a:r>
              <a:rPr lang="en-US" sz="2000" baseline="-25000"/>
              <a:t>2 </a:t>
            </a:r>
            <a:r>
              <a:rPr lang="en-US" sz="2000"/>
              <a:t>- V</a:t>
            </a:r>
            <a:r>
              <a:rPr lang="en-US" sz="2000" baseline="-25000"/>
              <a:t>1</a:t>
            </a:r>
            <a:r>
              <a:rPr lang="en-US" sz="2000"/>
              <a:t>) + (V</a:t>
            </a:r>
            <a:r>
              <a:rPr lang="en-US" sz="2000" baseline="-25000"/>
              <a:t>3 </a:t>
            </a:r>
            <a:r>
              <a:rPr lang="en-US" sz="2000"/>
              <a:t>– V</a:t>
            </a:r>
            <a:r>
              <a:rPr lang="en-US" sz="2000" baseline="-25000"/>
              <a:t>2</a:t>
            </a:r>
            <a:r>
              <a:rPr lang="en-US" sz="2000"/>
              <a:t>)</a:t>
            </a:r>
            <a:r>
              <a:rPr lang="en-US" sz="2000" baseline="-25000"/>
              <a:t> </a:t>
            </a:r>
            <a:r>
              <a:rPr lang="en-US" sz="2000"/>
              <a:t>+ (V</a:t>
            </a:r>
            <a:r>
              <a:rPr lang="en-US" sz="2000" baseline="-25000"/>
              <a:t>4 </a:t>
            </a:r>
            <a:r>
              <a:rPr lang="en-US" sz="2000"/>
              <a:t>- V</a:t>
            </a:r>
            <a:r>
              <a:rPr lang="en-US" sz="2000" baseline="-25000"/>
              <a:t>3</a:t>
            </a:r>
            <a:r>
              <a:rPr lang="en-US" sz="2000"/>
              <a:t>) + (V</a:t>
            </a:r>
            <a:r>
              <a:rPr lang="en-US" sz="2000" baseline="-25000"/>
              <a:t>5 </a:t>
            </a:r>
            <a:r>
              <a:rPr lang="en-US" sz="2000"/>
              <a:t>– V</a:t>
            </a:r>
            <a:r>
              <a:rPr lang="en-US" sz="2000" baseline="-25000"/>
              <a:t>4</a:t>
            </a:r>
            <a:r>
              <a:rPr lang="en-US" sz="2000"/>
              <a:t>) + (V</a:t>
            </a:r>
            <a:r>
              <a:rPr lang="en-US" sz="2000" baseline="-25000"/>
              <a:t>6 </a:t>
            </a:r>
            <a:r>
              <a:rPr lang="en-US" sz="2000"/>
              <a:t>- V</a:t>
            </a:r>
            <a:r>
              <a:rPr lang="en-US" sz="2000" baseline="-25000"/>
              <a:t>1</a:t>
            </a:r>
            <a:r>
              <a:rPr lang="en-US" sz="2000"/>
              <a:t>) + (V</a:t>
            </a:r>
            <a:r>
              <a:rPr lang="en-US" sz="2000" baseline="-25000"/>
              <a:t>1 </a:t>
            </a:r>
            <a:r>
              <a:rPr lang="en-US" sz="2000"/>
              <a:t>– V</a:t>
            </a:r>
            <a:r>
              <a:rPr lang="en-US" sz="2000" baseline="-25000"/>
              <a:t>6 </a:t>
            </a:r>
            <a:r>
              <a:rPr lang="en-US" sz="2000"/>
              <a:t>)= 0</a:t>
            </a:r>
          </a:p>
          <a:p>
            <a:endParaRPr lang="en-US" baseline="-25000"/>
          </a:p>
        </p:txBody>
      </p:sp>
    </p:spTree>
    <p:extLst>
      <p:ext uri="{BB962C8B-B14F-4D97-AF65-F5344CB8AC3E}">
        <p14:creationId xmlns:p14="http://schemas.microsoft.com/office/powerpoint/2010/main" val="1576939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5209</Words>
  <Application>Microsoft Macintosh PowerPoint</Application>
  <PresentationFormat>Widescreen</PresentationFormat>
  <Paragraphs>1494</Paragraphs>
  <Slides>95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Math1Mono</vt:lpstr>
      <vt:lpstr>Times New Roman</vt:lpstr>
      <vt:lpstr>Office Theme</vt:lpstr>
      <vt:lpstr>Electronics of Radio</vt:lpstr>
      <vt:lpstr>Basic concepts</vt:lpstr>
      <vt:lpstr>Signals</vt:lpstr>
      <vt:lpstr>Resistors, capacitors, inductors</vt:lpstr>
      <vt:lpstr>Diodes, transformers</vt:lpstr>
      <vt:lpstr>Simple circuit analysis with Kirchhoff</vt:lpstr>
      <vt:lpstr>Simple circuit analysis with Kirchhoff</vt:lpstr>
      <vt:lpstr>Simple circuit analysis with Kirchhoff</vt:lpstr>
      <vt:lpstr>Phasors</vt:lpstr>
      <vt:lpstr>Circuit analysis with Kirchhoff and impedance</vt:lpstr>
      <vt:lpstr>Phasors, impedance and power</vt:lpstr>
      <vt:lpstr>Q and phasors</vt:lpstr>
      <vt:lpstr>Phasors, impedance and power</vt:lpstr>
      <vt:lpstr>Thevenin and Norton</vt:lpstr>
      <vt:lpstr>Thevenin and Norton</vt:lpstr>
      <vt:lpstr>Exercise 1: Resistors</vt:lpstr>
      <vt:lpstr>Exercise 2: Sources </vt:lpstr>
      <vt:lpstr>Exercise 3: Capacitors </vt:lpstr>
      <vt:lpstr>Exercise 4: Diode detectors</vt:lpstr>
      <vt:lpstr>Exercise 5: Inductors </vt:lpstr>
      <vt:lpstr>Exercise 6: Diodes and snubbers </vt:lpstr>
      <vt:lpstr>PowerPoint Presentation</vt:lpstr>
      <vt:lpstr>PowerPoint Presentation</vt:lpstr>
      <vt:lpstr>PowerPoint Presentation</vt:lpstr>
      <vt:lpstr>Direct conversion and superhet receivers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BJT common emitter amplifier</vt:lpstr>
      <vt:lpstr>PowerPoint Presentation</vt:lpstr>
      <vt:lpstr>BJT common collector amplifier</vt:lpstr>
      <vt:lpstr>PowerPoint Presentation</vt:lpstr>
      <vt:lpstr>BJT common base amplifier</vt:lpstr>
      <vt:lpstr>PowerPoint Presentation</vt:lpstr>
      <vt:lpstr>PowerPoint Presentation</vt:lpstr>
      <vt:lpstr>JFET Common Emitter Amplifier</vt:lpstr>
      <vt:lpstr>PowerPoint Presentation</vt:lpstr>
      <vt:lpstr>JFET common source amplifier</vt:lpstr>
      <vt:lpstr>PowerPoint Presentation</vt:lpstr>
      <vt:lpstr>JFET common drain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Norcal circuit diagram, 1</vt:lpstr>
      <vt:lpstr>Norcal circuit diagram, 2</vt:lpstr>
      <vt:lpstr>Norcal circuit diagram, 3</vt:lpstr>
      <vt:lpstr>Norcal circuit diagram, 4</vt:lpstr>
      <vt:lpstr>Norcal circuit diagram, 5</vt:lpstr>
      <vt:lpstr>Morse</vt:lpstr>
      <vt:lpstr>Color codes</vt:lpstr>
      <vt:lpstr>Kirchhoff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</dc:title>
  <dc:creator>John Manferdelli</dc:creator>
  <cp:lastModifiedBy>John Manferdelli</cp:lastModifiedBy>
  <cp:revision>150</cp:revision>
  <dcterms:created xsi:type="dcterms:W3CDTF">2021-07-06T18:24:07Z</dcterms:created>
  <dcterms:modified xsi:type="dcterms:W3CDTF">2021-07-08T02:07:16Z</dcterms:modified>
</cp:coreProperties>
</file>